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57" r:id="rId3"/>
    <p:sldId id="260" r:id="rId4"/>
    <p:sldId id="267" r:id="rId5"/>
    <p:sldId id="271" r:id="rId6"/>
    <p:sldId id="258" r:id="rId7"/>
    <p:sldId id="261" r:id="rId8"/>
    <p:sldId id="262" r:id="rId9"/>
    <p:sldId id="263" r:id="rId10"/>
    <p:sldId id="264" r:id="rId11"/>
    <p:sldId id="268" r:id="rId12"/>
    <p:sldId id="269" r:id="rId13"/>
    <p:sldId id="270" r:id="rId14"/>
  </p:sldIdLst>
  <p:sldSz cx="12192000" cy="6858000"/>
  <p:notesSz cx="6858000" cy="9144000"/>
  <p:defaultTextStyle>
    <a:defPPr>
      <a:defRPr lang="en-B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A916"/>
    <a:srgbClr val="BDB0C1"/>
    <a:srgbClr val="E2D5E8"/>
    <a:srgbClr val="E51400"/>
    <a:srgbClr val="0050E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7"/>
    <p:restoredTop sz="94719"/>
  </p:normalViewPr>
  <p:slideViewPr>
    <p:cSldViewPr snapToGrid="0">
      <p:cViewPr>
        <p:scale>
          <a:sx n="104" d="100"/>
          <a:sy n="104" d="100"/>
        </p:scale>
        <p:origin x="-296"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17957-4A08-E65E-81DE-D1F933B86A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Jožef Stefan Institute</a:t>
            </a:r>
            <a:endParaRPr lang="en-BA"/>
          </a:p>
        </p:txBody>
      </p:sp>
      <p:sp>
        <p:nvSpPr>
          <p:cNvPr id="3" name="Date Placeholder 2">
            <a:extLst>
              <a:ext uri="{FF2B5EF4-FFF2-40B4-BE49-F238E27FC236}">
                <a16:creationId xmlns:a16="http://schemas.microsoft.com/office/drawing/2014/main" id="{305635BC-41F6-DDFD-9391-9C4FF45DA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483891-2999-EF49-80BF-BBBF825DE0A9}" type="datetimeFigureOut">
              <a:rPr lang="en-BA" smtClean="0"/>
              <a:t>21. 5. 2024.</a:t>
            </a:fld>
            <a:endParaRPr lang="en-BA"/>
          </a:p>
        </p:txBody>
      </p:sp>
      <p:sp>
        <p:nvSpPr>
          <p:cNvPr id="4" name="Footer Placeholder 3">
            <a:extLst>
              <a:ext uri="{FF2B5EF4-FFF2-40B4-BE49-F238E27FC236}">
                <a16:creationId xmlns:a16="http://schemas.microsoft.com/office/drawing/2014/main" id="{CE8E47AE-926C-CDC1-67A5-4719C31868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A"/>
          </a:p>
        </p:txBody>
      </p:sp>
      <p:sp>
        <p:nvSpPr>
          <p:cNvPr id="5" name="Slide Number Placeholder 4">
            <a:extLst>
              <a:ext uri="{FF2B5EF4-FFF2-40B4-BE49-F238E27FC236}">
                <a16:creationId xmlns:a16="http://schemas.microsoft.com/office/drawing/2014/main" id="{A0E1B237-1542-C114-721D-E0D6474FD6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DCCE7-44A9-3B45-8EA3-D54289EBADD8}" type="slidenum">
              <a:rPr lang="en-BA" smtClean="0"/>
              <a:t>‹#›</a:t>
            </a:fld>
            <a:endParaRPr lang="en-BA"/>
          </a:p>
        </p:txBody>
      </p:sp>
    </p:spTree>
    <p:extLst>
      <p:ext uri="{BB962C8B-B14F-4D97-AF65-F5344CB8AC3E}">
        <p14:creationId xmlns:p14="http://schemas.microsoft.com/office/powerpoint/2010/main" val="169032777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Jožef Stefan Institute</a:t>
            </a:r>
            <a:endParaRPr lang="en-B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0C680F-42AF-C94F-BA0B-C8EB80762596}" type="datetimeFigureOut">
              <a:rPr lang="en-BA" smtClean="0"/>
              <a:t>20. 5. 2024.</a:t>
            </a:fld>
            <a:endParaRPr lang="en-B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0E173-10BA-6D41-86B7-945B8D30F676}" type="slidenum">
              <a:rPr lang="en-BA" smtClean="0"/>
              <a:t>‹#›</a:t>
            </a:fld>
            <a:endParaRPr lang="en-BA"/>
          </a:p>
        </p:txBody>
      </p:sp>
    </p:spTree>
    <p:extLst>
      <p:ext uri="{BB962C8B-B14F-4D97-AF65-F5344CB8AC3E}">
        <p14:creationId xmlns:p14="http://schemas.microsoft.com/office/powerpoint/2010/main" val="307484742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6</a:t>
            </a:fld>
            <a:endParaRPr lang="en-BA"/>
          </a:p>
        </p:txBody>
      </p:sp>
      <p:sp>
        <p:nvSpPr>
          <p:cNvPr id="5" name="Header Placeholder 4">
            <a:extLst>
              <a:ext uri="{FF2B5EF4-FFF2-40B4-BE49-F238E27FC236}">
                <a16:creationId xmlns:a16="http://schemas.microsoft.com/office/drawing/2014/main" id="{08296DFA-2EB7-3ADC-1F02-418355A8C866}"/>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760B6041-6405-2333-1AD6-0F34512547B0}"/>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3972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7</a:t>
            </a:fld>
            <a:endParaRPr lang="en-BA"/>
          </a:p>
        </p:txBody>
      </p:sp>
      <p:sp>
        <p:nvSpPr>
          <p:cNvPr id="5" name="Header Placeholder 4">
            <a:extLst>
              <a:ext uri="{FF2B5EF4-FFF2-40B4-BE49-F238E27FC236}">
                <a16:creationId xmlns:a16="http://schemas.microsoft.com/office/drawing/2014/main" id="{04848FE2-7CE8-5E8B-E424-3B2302B5D3CE}"/>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EB3543C1-E336-9B3B-954E-28F003BFA4B6}"/>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269138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8</a:t>
            </a:fld>
            <a:endParaRPr lang="en-BA"/>
          </a:p>
        </p:txBody>
      </p:sp>
      <p:sp>
        <p:nvSpPr>
          <p:cNvPr id="5" name="Header Placeholder 4">
            <a:extLst>
              <a:ext uri="{FF2B5EF4-FFF2-40B4-BE49-F238E27FC236}">
                <a16:creationId xmlns:a16="http://schemas.microsoft.com/office/drawing/2014/main" id="{A8BB5D5C-D6E5-2EB7-480B-1F9272492E07}"/>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025F866D-FB85-693C-F7F6-5DFD82F9EB27}"/>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109830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9</a:t>
            </a:fld>
            <a:endParaRPr lang="en-BA"/>
          </a:p>
        </p:txBody>
      </p:sp>
      <p:sp>
        <p:nvSpPr>
          <p:cNvPr id="5" name="Header Placeholder 4">
            <a:extLst>
              <a:ext uri="{FF2B5EF4-FFF2-40B4-BE49-F238E27FC236}">
                <a16:creationId xmlns:a16="http://schemas.microsoft.com/office/drawing/2014/main" id="{A47106D8-EAFB-D329-58C3-CEBD2172ECD6}"/>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54B661CA-2006-4AD9-0161-B0F6621EAEF6}"/>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161710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10</a:t>
            </a:fld>
            <a:endParaRPr lang="en-BA"/>
          </a:p>
        </p:txBody>
      </p:sp>
      <p:sp>
        <p:nvSpPr>
          <p:cNvPr id="5" name="Header Placeholder 4">
            <a:extLst>
              <a:ext uri="{FF2B5EF4-FFF2-40B4-BE49-F238E27FC236}">
                <a16:creationId xmlns:a16="http://schemas.microsoft.com/office/drawing/2014/main" id="{8F7DBB71-D5DC-7022-2BBD-07FFA81B2E05}"/>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0D9CE27A-AFDD-03BA-D22E-37E75E27CA44}"/>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422699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11</a:t>
            </a:fld>
            <a:endParaRPr lang="en-BA"/>
          </a:p>
        </p:txBody>
      </p:sp>
      <p:sp>
        <p:nvSpPr>
          <p:cNvPr id="5" name="Header Placeholder 4">
            <a:extLst>
              <a:ext uri="{FF2B5EF4-FFF2-40B4-BE49-F238E27FC236}">
                <a16:creationId xmlns:a16="http://schemas.microsoft.com/office/drawing/2014/main" id="{89E218AB-E280-39C2-4EF5-F702A5763ED7}"/>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976E1E93-4808-3C5C-1370-38BF247927C2}"/>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165199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12</a:t>
            </a:fld>
            <a:endParaRPr lang="en-BA"/>
          </a:p>
        </p:txBody>
      </p:sp>
      <p:sp>
        <p:nvSpPr>
          <p:cNvPr id="5" name="Header Placeholder 4">
            <a:extLst>
              <a:ext uri="{FF2B5EF4-FFF2-40B4-BE49-F238E27FC236}">
                <a16:creationId xmlns:a16="http://schemas.microsoft.com/office/drawing/2014/main" id="{63AC017E-94A8-F021-1833-4C374549763B}"/>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7DA16A41-EC96-86E9-99BA-5970D67A0EC9}"/>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390247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13</a:t>
            </a:fld>
            <a:endParaRPr lang="en-BA"/>
          </a:p>
        </p:txBody>
      </p:sp>
      <p:sp>
        <p:nvSpPr>
          <p:cNvPr id="5" name="Header Placeholder 4">
            <a:extLst>
              <a:ext uri="{FF2B5EF4-FFF2-40B4-BE49-F238E27FC236}">
                <a16:creationId xmlns:a16="http://schemas.microsoft.com/office/drawing/2014/main" id="{63AC017E-94A8-F021-1833-4C374549763B}"/>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1418C1C6-D871-1C9C-6B4F-89157CF7DD9D}"/>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4185854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CCC0-ACAC-05A2-4B6A-374B1ABDD36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A"/>
          </a:p>
        </p:txBody>
      </p:sp>
      <p:sp>
        <p:nvSpPr>
          <p:cNvPr id="3" name="Subtitle 2">
            <a:extLst>
              <a:ext uri="{FF2B5EF4-FFF2-40B4-BE49-F238E27FC236}">
                <a16:creationId xmlns:a16="http://schemas.microsoft.com/office/drawing/2014/main" id="{DEC8DE62-A6E3-01A0-A67F-3DA8844D81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A"/>
          </a:p>
        </p:txBody>
      </p:sp>
      <p:sp>
        <p:nvSpPr>
          <p:cNvPr id="4" name="Date Placeholder 3">
            <a:extLst>
              <a:ext uri="{FF2B5EF4-FFF2-40B4-BE49-F238E27FC236}">
                <a16:creationId xmlns:a16="http://schemas.microsoft.com/office/drawing/2014/main" id="{60BC9955-EBB0-EA59-E210-4FF510DD9C2A}"/>
              </a:ext>
            </a:extLst>
          </p:cNvPr>
          <p:cNvSpPr>
            <a:spLocks noGrp="1"/>
          </p:cNvSpPr>
          <p:nvPr>
            <p:ph type="dt" sz="half" idx="10"/>
          </p:nvPr>
        </p:nvSpPr>
        <p:spPr/>
        <p:txBody>
          <a:bodyPr/>
          <a:lstStyle/>
          <a:p>
            <a:fld id="{3757A43E-257D-034A-BC5E-CF81C18898EC}" type="datetime1">
              <a:rPr lang="en-US" smtClean="0"/>
              <a:t>5/21/24</a:t>
            </a:fld>
            <a:endParaRPr lang="en-BA"/>
          </a:p>
        </p:txBody>
      </p:sp>
      <p:sp>
        <p:nvSpPr>
          <p:cNvPr id="5" name="Footer Placeholder 4">
            <a:extLst>
              <a:ext uri="{FF2B5EF4-FFF2-40B4-BE49-F238E27FC236}">
                <a16:creationId xmlns:a16="http://schemas.microsoft.com/office/drawing/2014/main" id="{415D61BB-EB6E-9DBD-0C6A-73899D2AEBAB}"/>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EDC96A79-154D-12AA-4BF6-5F1A9E8F4F21}"/>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1070407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084-785E-93BF-A639-D183E5B2982B}"/>
              </a:ext>
            </a:extLst>
          </p:cNvPr>
          <p:cNvSpPr>
            <a:spLocks noGrp="1"/>
          </p:cNvSpPr>
          <p:nvPr>
            <p:ph type="title"/>
          </p:nvPr>
        </p:nvSpPr>
        <p:spPr/>
        <p:txBody>
          <a:bodyPr/>
          <a:lstStyle/>
          <a:p>
            <a:r>
              <a:rPr lang="en-GB"/>
              <a:t>Click to edit Master title style</a:t>
            </a:r>
            <a:endParaRPr lang="en-BA"/>
          </a:p>
        </p:txBody>
      </p:sp>
      <p:sp>
        <p:nvSpPr>
          <p:cNvPr id="3" name="Vertical Text Placeholder 2">
            <a:extLst>
              <a:ext uri="{FF2B5EF4-FFF2-40B4-BE49-F238E27FC236}">
                <a16:creationId xmlns:a16="http://schemas.microsoft.com/office/drawing/2014/main" id="{48FC5A49-749A-ED99-8594-0A0802CDB90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FD1BCE0A-C043-EDA9-8640-E70F7BEFA537}"/>
              </a:ext>
            </a:extLst>
          </p:cNvPr>
          <p:cNvSpPr>
            <a:spLocks noGrp="1"/>
          </p:cNvSpPr>
          <p:nvPr>
            <p:ph type="dt" sz="half" idx="10"/>
          </p:nvPr>
        </p:nvSpPr>
        <p:spPr/>
        <p:txBody>
          <a:bodyPr/>
          <a:lstStyle/>
          <a:p>
            <a:fld id="{71E51DA0-3800-A743-A5A7-BA583945C7F0}" type="datetime1">
              <a:rPr lang="en-US" smtClean="0"/>
              <a:t>5/21/24</a:t>
            </a:fld>
            <a:endParaRPr lang="en-BA"/>
          </a:p>
        </p:txBody>
      </p:sp>
      <p:sp>
        <p:nvSpPr>
          <p:cNvPr id="5" name="Footer Placeholder 4">
            <a:extLst>
              <a:ext uri="{FF2B5EF4-FFF2-40B4-BE49-F238E27FC236}">
                <a16:creationId xmlns:a16="http://schemas.microsoft.com/office/drawing/2014/main" id="{55D7F3EF-8B7F-BF11-9AAF-0518006FA146}"/>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4084A353-A3E7-A786-DC98-F18C8C707C69}"/>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632474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AF91D-A569-3F06-9B8D-ED5D781A4A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A"/>
          </a:p>
        </p:txBody>
      </p:sp>
      <p:sp>
        <p:nvSpPr>
          <p:cNvPr id="3" name="Vertical Text Placeholder 2">
            <a:extLst>
              <a:ext uri="{FF2B5EF4-FFF2-40B4-BE49-F238E27FC236}">
                <a16:creationId xmlns:a16="http://schemas.microsoft.com/office/drawing/2014/main" id="{582728D8-D812-3941-5887-0D0B3500DD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ED84CA33-060F-75B3-1E67-94FB109E3221}"/>
              </a:ext>
            </a:extLst>
          </p:cNvPr>
          <p:cNvSpPr>
            <a:spLocks noGrp="1"/>
          </p:cNvSpPr>
          <p:nvPr>
            <p:ph type="dt" sz="half" idx="10"/>
          </p:nvPr>
        </p:nvSpPr>
        <p:spPr/>
        <p:txBody>
          <a:bodyPr/>
          <a:lstStyle/>
          <a:p>
            <a:fld id="{77D153DE-8733-1842-8EC9-841CECE03D43}" type="datetime1">
              <a:rPr lang="en-US" smtClean="0"/>
              <a:t>5/21/24</a:t>
            </a:fld>
            <a:endParaRPr lang="en-BA"/>
          </a:p>
        </p:txBody>
      </p:sp>
      <p:sp>
        <p:nvSpPr>
          <p:cNvPr id="5" name="Footer Placeholder 4">
            <a:extLst>
              <a:ext uri="{FF2B5EF4-FFF2-40B4-BE49-F238E27FC236}">
                <a16:creationId xmlns:a16="http://schemas.microsoft.com/office/drawing/2014/main" id="{2CF0D9ED-3FE3-C1A0-9FAA-B82898816A00}"/>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83519313-F6AF-5B0E-6D07-2F0ADE97B3C8}"/>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47869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4912-6FDF-8A05-C150-DB90EB3816FF}"/>
              </a:ext>
            </a:extLst>
          </p:cNvPr>
          <p:cNvSpPr>
            <a:spLocks noGrp="1"/>
          </p:cNvSpPr>
          <p:nvPr>
            <p:ph type="title"/>
          </p:nvPr>
        </p:nvSpPr>
        <p:spPr/>
        <p:txBody>
          <a:bodyPr/>
          <a:lstStyle/>
          <a:p>
            <a:r>
              <a:rPr lang="en-GB"/>
              <a:t>Click to edit Master title style</a:t>
            </a:r>
            <a:endParaRPr lang="en-BA"/>
          </a:p>
        </p:txBody>
      </p:sp>
      <p:sp>
        <p:nvSpPr>
          <p:cNvPr id="3" name="Content Placeholder 2">
            <a:extLst>
              <a:ext uri="{FF2B5EF4-FFF2-40B4-BE49-F238E27FC236}">
                <a16:creationId xmlns:a16="http://schemas.microsoft.com/office/drawing/2014/main" id="{B68BE5D5-8B1B-304B-B845-5252BF2D3A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220CDEDD-AB4C-BC49-5803-C19E221BC9ED}"/>
              </a:ext>
            </a:extLst>
          </p:cNvPr>
          <p:cNvSpPr>
            <a:spLocks noGrp="1"/>
          </p:cNvSpPr>
          <p:nvPr>
            <p:ph type="dt" sz="half" idx="10"/>
          </p:nvPr>
        </p:nvSpPr>
        <p:spPr/>
        <p:txBody>
          <a:bodyPr/>
          <a:lstStyle/>
          <a:p>
            <a:fld id="{38B24E59-00BF-4B41-9D1F-F9B9F71E8149}" type="datetime1">
              <a:rPr lang="en-US" smtClean="0"/>
              <a:t>5/21/24</a:t>
            </a:fld>
            <a:endParaRPr lang="en-BA"/>
          </a:p>
        </p:txBody>
      </p:sp>
      <p:sp>
        <p:nvSpPr>
          <p:cNvPr id="5" name="Footer Placeholder 4">
            <a:extLst>
              <a:ext uri="{FF2B5EF4-FFF2-40B4-BE49-F238E27FC236}">
                <a16:creationId xmlns:a16="http://schemas.microsoft.com/office/drawing/2014/main" id="{81101587-2C52-E26D-03C3-8455F175309A}"/>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923EC76C-985E-FC10-418F-6405BED35A81}"/>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110574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339C-6EE5-858C-1DF6-13964000C6D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A"/>
          </a:p>
        </p:txBody>
      </p:sp>
      <p:sp>
        <p:nvSpPr>
          <p:cNvPr id="3" name="Text Placeholder 2">
            <a:extLst>
              <a:ext uri="{FF2B5EF4-FFF2-40B4-BE49-F238E27FC236}">
                <a16:creationId xmlns:a16="http://schemas.microsoft.com/office/drawing/2014/main" id="{80A644F4-39F2-27DA-40E8-D5A2A418B0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5E259E-01E1-3D4D-52E7-D05484574DBD}"/>
              </a:ext>
            </a:extLst>
          </p:cNvPr>
          <p:cNvSpPr>
            <a:spLocks noGrp="1"/>
          </p:cNvSpPr>
          <p:nvPr>
            <p:ph type="dt" sz="half" idx="10"/>
          </p:nvPr>
        </p:nvSpPr>
        <p:spPr/>
        <p:txBody>
          <a:bodyPr/>
          <a:lstStyle/>
          <a:p>
            <a:fld id="{763FE497-8EEF-8B4D-839F-F416D9C085FB}" type="datetime1">
              <a:rPr lang="en-US" smtClean="0"/>
              <a:t>5/21/24</a:t>
            </a:fld>
            <a:endParaRPr lang="en-BA"/>
          </a:p>
        </p:txBody>
      </p:sp>
      <p:sp>
        <p:nvSpPr>
          <p:cNvPr id="5" name="Footer Placeholder 4">
            <a:extLst>
              <a:ext uri="{FF2B5EF4-FFF2-40B4-BE49-F238E27FC236}">
                <a16:creationId xmlns:a16="http://schemas.microsoft.com/office/drawing/2014/main" id="{C167156A-26D2-A4DB-E1AA-4E555CEADC4E}"/>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1FA55E31-C1BF-E238-708A-F935D02FC643}"/>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319558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3A9B-8765-A50A-CE0F-8DE8A2A28FA5}"/>
              </a:ext>
            </a:extLst>
          </p:cNvPr>
          <p:cNvSpPr>
            <a:spLocks noGrp="1"/>
          </p:cNvSpPr>
          <p:nvPr>
            <p:ph type="title"/>
          </p:nvPr>
        </p:nvSpPr>
        <p:spPr/>
        <p:txBody>
          <a:bodyPr/>
          <a:lstStyle/>
          <a:p>
            <a:r>
              <a:rPr lang="en-GB"/>
              <a:t>Click to edit Master title style</a:t>
            </a:r>
            <a:endParaRPr lang="en-BA"/>
          </a:p>
        </p:txBody>
      </p:sp>
      <p:sp>
        <p:nvSpPr>
          <p:cNvPr id="3" name="Content Placeholder 2">
            <a:extLst>
              <a:ext uri="{FF2B5EF4-FFF2-40B4-BE49-F238E27FC236}">
                <a16:creationId xmlns:a16="http://schemas.microsoft.com/office/drawing/2014/main" id="{B1A6E19B-7E20-38C9-B1D7-3937A6D9606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Content Placeholder 3">
            <a:extLst>
              <a:ext uri="{FF2B5EF4-FFF2-40B4-BE49-F238E27FC236}">
                <a16:creationId xmlns:a16="http://schemas.microsoft.com/office/drawing/2014/main" id="{00803659-1BC8-9925-E31C-BFB1D50E4A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5" name="Date Placeholder 4">
            <a:extLst>
              <a:ext uri="{FF2B5EF4-FFF2-40B4-BE49-F238E27FC236}">
                <a16:creationId xmlns:a16="http://schemas.microsoft.com/office/drawing/2014/main" id="{C4FBC371-B185-CCA3-88EE-09F56F2FC3ED}"/>
              </a:ext>
            </a:extLst>
          </p:cNvPr>
          <p:cNvSpPr>
            <a:spLocks noGrp="1"/>
          </p:cNvSpPr>
          <p:nvPr>
            <p:ph type="dt" sz="half" idx="10"/>
          </p:nvPr>
        </p:nvSpPr>
        <p:spPr/>
        <p:txBody>
          <a:bodyPr/>
          <a:lstStyle/>
          <a:p>
            <a:fld id="{557DEEA1-B39B-A140-908C-1E134ADA3291}" type="datetime1">
              <a:rPr lang="en-US" smtClean="0"/>
              <a:t>5/21/24</a:t>
            </a:fld>
            <a:endParaRPr lang="en-BA"/>
          </a:p>
        </p:txBody>
      </p:sp>
      <p:sp>
        <p:nvSpPr>
          <p:cNvPr id="6" name="Footer Placeholder 5">
            <a:extLst>
              <a:ext uri="{FF2B5EF4-FFF2-40B4-BE49-F238E27FC236}">
                <a16:creationId xmlns:a16="http://schemas.microsoft.com/office/drawing/2014/main" id="{7CE146C4-3EAD-6A17-65F1-1D0F7B694C69}"/>
              </a:ext>
            </a:extLst>
          </p:cNvPr>
          <p:cNvSpPr>
            <a:spLocks noGrp="1"/>
          </p:cNvSpPr>
          <p:nvPr>
            <p:ph type="ftr" sz="quarter" idx="11"/>
          </p:nvPr>
        </p:nvSpPr>
        <p:spPr/>
        <p:txBody>
          <a:bodyPr/>
          <a:lstStyle/>
          <a:p>
            <a:endParaRPr lang="en-BA"/>
          </a:p>
        </p:txBody>
      </p:sp>
      <p:sp>
        <p:nvSpPr>
          <p:cNvPr id="7" name="Slide Number Placeholder 6">
            <a:extLst>
              <a:ext uri="{FF2B5EF4-FFF2-40B4-BE49-F238E27FC236}">
                <a16:creationId xmlns:a16="http://schemas.microsoft.com/office/drawing/2014/main" id="{2A964CED-0D54-58AA-75CD-7FCB61ED062D}"/>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33498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CBAA-B7F3-CBE1-9FBB-E68F5BF971BE}"/>
              </a:ext>
            </a:extLst>
          </p:cNvPr>
          <p:cNvSpPr>
            <a:spLocks noGrp="1"/>
          </p:cNvSpPr>
          <p:nvPr>
            <p:ph type="title"/>
          </p:nvPr>
        </p:nvSpPr>
        <p:spPr>
          <a:xfrm>
            <a:off x="839788" y="365125"/>
            <a:ext cx="10515600" cy="1325563"/>
          </a:xfrm>
        </p:spPr>
        <p:txBody>
          <a:bodyPr/>
          <a:lstStyle/>
          <a:p>
            <a:r>
              <a:rPr lang="en-GB"/>
              <a:t>Click to edit Master title style</a:t>
            </a:r>
            <a:endParaRPr lang="en-BA"/>
          </a:p>
        </p:txBody>
      </p:sp>
      <p:sp>
        <p:nvSpPr>
          <p:cNvPr id="3" name="Text Placeholder 2">
            <a:extLst>
              <a:ext uri="{FF2B5EF4-FFF2-40B4-BE49-F238E27FC236}">
                <a16:creationId xmlns:a16="http://schemas.microsoft.com/office/drawing/2014/main" id="{85965EBE-E4AF-181C-9318-FA85941BA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1C6AA51-0448-07A3-EF43-1A15906EC5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5" name="Text Placeholder 4">
            <a:extLst>
              <a:ext uri="{FF2B5EF4-FFF2-40B4-BE49-F238E27FC236}">
                <a16:creationId xmlns:a16="http://schemas.microsoft.com/office/drawing/2014/main" id="{5A7819AF-D507-CA85-89D1-C9AE7527D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AFBA6B-7622-EFAB-C373-9A75CA525D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7" name="Date Placeholder 6">
            <a:extLst>
              <a:ext uri="{FF2B5EF4-FFF2-40B4-BE49-F238E27FC236}">
                <a16:creationId xmlns:a16="http://schemas.microsoft.com/office/drawing/2014/main" id="{69555930-3E65-01FE-BE56-983BC427FC42}"/>
              </a:ext>
            </a:extLst>
          </p:cNvPr>
          <p:cNvSpPr>
            <a:spLocks noGrp="1"/>
          </p:cNvSpPr>
          <p:nvPr>
            <p:ph type="dt" sz="half" idx="10"/>
          </p:nvPr>
        </p:nvSpPr>
        <p:spPr/>
        <p:txBody>
          <a:bodyPr/>
          <a:lstStyle/>
          <a:p>
            <a:fld id="{991F8B8F-4297-E347-B864-D08128E4A342}" type="datetime1">
              <a:rPr lang="en-US" smtClean="0"/>
              <a:t>5/21/24</a:t>
            </a:fld>
            <a:endParaRPr lang="en-BA"/>
          </a:p>
        </p:txBody>
      </p:sp>
      <p:sp>
        <p:nvSpPr>
          <p:cNvPr id="8" name="Footer Placeholder 7">
            <a:extLst>
              <a:ext uri="{FF2B5EF4-FFF2-40B4-BE49-F238E27FC236}">
                <a16:creationId xmlns:a16="http://schemas.microsoft.com/office/drawing/2014/main" id="{B5B41FFC-D2BF-704B-C12D-E0900C687A20}"/>
              </a:ext>
            </a:extLst>
          </p:cNvPr>
          <p:cNvSpPr>
            <a:spLocks noGrp="1"/>
          </p:cNvSpPr>
          <p:nvPr>
            <p:ph type="ftr" sz="quarter" idx="11"/>
          </p:nvPr>
        </p:nvSpPr>
        <p:spPr/>
        <p:txBody>
          <a:bodyPr/>
          <a:lstStyle/>
          <a:p>
            <a:endParaRPr lang="en-BA"/>
          </a:p>
        </p:txBody>
      </p:sp>
      <p:sp>
        <p:nvSpPr>
          <p:cNvPr id="9" name="Slide Number Placeholder 8">
            <a:extLst>
              <a:ext uri="{FF2B5EF4-FFF2-40B4-BE49-F238E27FC236}">
                <a16:creationId xmlns:a16="http://schemas.microsoft.com/office/drawing/2014/main" id="{F6CB58FA-A19B-5739-3BC8-F5A1D5F52874}"/>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566910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9D0F-DB26-18E6-76D6-172354F47BFF}"/>
              </a:ext>
            </a:extLst>
          </p:cNvPr>
          <p:cNvSpPr>
            <a:spLocks noGrp="1"/>
          </p:cNvSpPr>
          <p:nvPr>
            <p:ph type="title"/>
          </p:nvPr>
        </p:nvSpPr>
        <p:spPr/>
        <p:txBody>
          <a:bodyPr/>
          <a:lstStyle/>
          <a:p>
            <a:r>
              <a:rPr lang="en-GB"/>
              <a:t>Click to edit Master title style</a:t>
            </a:r>
            <a:endParaRPr lang="en-BA"/>
          </a:p>
        </p:txBody>
      </p:sp>
      <p:sp>
        <p:nvSpPr>
          <p:cNvPr id="3" name="Date Placeholder 2">
            <a:extLst>
              <a:ext uri="{FF2B5EF4-FFF2-40B4-BE49-F238E27FC236}">
                <a16:creationId xmlns:a16="http://schemas.microsoft.com/office/drawing/2014/main" id="{F0103808-5453-39F8-4620-C31236875AEB}"/>
              </a:ext>
            </a:extLst>
          </p:cNvPr>
          <p:cNvSpPr>
            <a:spLocks noGrp="1"/>
          </p:cNvSpPr>
          <p:nvPr>
            <p:ph type="dt" sz="half" idx="10"/>
          </p:nvPr>
        </p:nvSpPr>
        <p:spPr/>
        <p:txBody>
          <a:bodyPr/>
          <a:lstStyle/>
          <a:p>
            <a:fld id="{87B377B5-8193-3C49-A491-825249ECCC48}" type="datetime1">
              <a:rPr lang="en-US" smtClean="0"/>
              <a:t>5/21/24</a:t>
            </a:fld>
            <a:endParaRPr lang="en-BA"/>
          </a:p>
        </p:txBody>
      </p:sp>
      <p:sp>
        <p:nvSpPr>
          <p:cNvPr id="4" name="Footer Placeholder 3">
            <a:extLst>
              <a:ext uri="{FF2B5EF4-FFF2-40B4-BE49-F238E27FC236}">
                <a16:creationId xmlns:a16="http://schemas.microsoft.com/office/drawing/2014/main" id="{B13DD1B3-A9B1-EFB4-EF93-C631C0DB17A8}"/>
              </a:ext>
            </a:extLst>
          </p:cNvPr>
          <p:cNvSpPr>
            <a:spLocks noGrp="1"/>
          </p:cNvSpPr>
          <p:nvPr>
            <p:ph type="ftr" sz="quarter" idx="11"/>
          </p:nvPr>
        </p:nvSpPr>
        <p:spPr/>
        <p:txBody>
          <a:bodyPr/>
          <a:lstStyle/>
          <a:p>
            <a:endParaRPr lang="en-BA"/>
          </a:p>
        </p:txBody>
      </p:sp>
      <p:sp>
        <p:nvSpPr>
          <p:cNvPr id="5" name="Slide Number Placeholder 4">
            <a:extLst>
              <a:ext uri="{FF2B5EF4-FFF2-40B4-BE49-F238E27FC236}">
                <a16:creationId xmlns:a16="http://schemas.microsoft.com/office/drawing/2014/main" id="{10F61C6C-8F7E-4E6E-633E-DC909347D3C0}"/>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276257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CFB30A-C834-CDEB-11F1-F5D216FE00AF}"/>
              </a:ext>
            </a:extLst>
          </p:cNvPr>
          <p:cNvSpPr>
            <a:spLocks noGrp="1"/>
          </p:cNvSpPr>
          <p:nvPr>
            <p:ph type="dt" sz="half" idx="10"/>
          </p:nvPr>
        </p:nvSpPr>
        <p:spPr/>
        <p:txBody>
          <a:bodyPr/>
          <a:lstStyle/>
          <a:p>
            <a:fld id="{3AB13859-6CC1-3F48-BCB7-FEDDC9D7956D}" type="datetime1">
              <a:rPr lang="en-US" smtClean="0"/>
              <a:t>5/21/24</a:t>
            </a:fld>
            <a:endParaRPr lang="en-BA"/>
          </a:p>
        </p:txBody>
      </p:sp>
      <p:sp>
        <p:nvSpPr>
          <p:cNvPr id="3" name="Footer Placeholder 2">
            <a:extLst>
              <a:ext uri="{FF2B5EF4-FFF2-40B4-BE49-F238E27FC236}">
                <a16:creationId xmlns:a16="http://schemas.microsoft.com/office/drawing/2014/main" id="{9ADCDE09-E856-4C1A-337C-C24594F1FDF3}"/>
              </a:ext>
            </a:extLst>
          </p:cNvPr>
          <p:cNvSpPr>
            <a:spLocks noGrp="1"/>
          </p:cNvSpPr>
          <p:nvPr>
            <p:ph type="ftr" sz="quarter" idx="11"/>
          </p:nvPr>
        </p:nvSpPr>
        <p:spPr/>
        <p:txBody>
          <a:bodyPr/>
          <a:lstStyle/>
          <a:p>
            <a:endParaRPr lang="en-BA"/>
          </a:p>
        </p:txBody>
      </p:sp>
      <p:sp>
        <p:nvSpPr>
          <p:cNvPr id="4" name="Slide Number Placeholder 3">
            <a:extLst>
              <a:ext uri="{FF2B5EF4-FFF2-40B4-BE49-F238E27FC236}">
                <a16:creationId xmlns:a16="http://schemas.microsoft.com/office/drawing/2014/main" id="{7834A58F-3108-BC30-DBE1-22B86EEDED34}"/>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272322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9DDC-3E09-825E-789E-4487E8C309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A"/>
          </a:p>
        </p:txBody>
      </p:sp>
      <p:sp>
        <p:nvSpPr>
          <p:cNvPr id="3" name="Content Placeholder 2">
            <a:extLst>
              <a:ext uri="{FF2B5EF4-FFF2-40B4-BE49-F238E27FC236}">
                <a16:creationId xmlns:a16="http://schemas.microsoft.com/office/drawing/2014/main" id="{09E1151F-EE98-C3EC-640E-2A5E450DF2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Text Placeholder 3">
            <a:extLst>
              <a:ext uri="{FF2B5EF4-FFF2-40B4-BE49-F238E27FC236}">
                <a16:creationId xmlns:a16="http://schemas.microsoft.com/office/drawing/2014/main" id="{64596FEC-7527-031E-6702-0007A9557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D75D46-0A5A-E5A5-0B9C-31020A294BEE}"/>
              </a:ext>
            </a:extLst>
          </p:cNvPr>
          <p:cNvSpPr>
            <a:spLocks noGrp="1"/>
          </p:cNvSpPr>
          <p:nvPr>
            <p:ph type="dt" sz="half" idx="10"/>
          </p:nvPr>
        </p:nvSpPr>
        <p:spPr/>
        <p:txBody>
          <a:bodyPr/>
          <a:lstStyle/>
          <a:p>
            <a:fld id="{58B86408-CCC1-704F-8747-B5D4B32A0EDF}" type="datetime1">
              <a:rPr lang="en-US" smtClean="0"/>
              <a:t>5/21/24</a:t>
            </a:fld>
            <a:endParaRPr lang="en-BA"/>
          </a:p>
        </p:txBody>
      </p:sp>
      <p:sp>
        <p:nvSpPr>
          <p:cNvPr id="6" name="Footer Placeholder 5">
            <a:extLst>
              <a:ext uri="{FF2B5EF4-FFF2-40B4-BE49-F238E27FC236}">
                <a16:creationId xmlns:a16="http://schemas.microsoft.com/office/drawing/2014/main" id="{0DC92A96-6BF6-C544-3CD9-B8A231C21451}"/>
              </a:ext>
            </a:extLst>
          </p:cNvPr>
          <p:cNvSpPr>
            <a:spLocks noGrp="1"/>
          </p:cNvSpPr>
          <p:nvPr>
            <p:ph type="ftr" sz="quarter" idx="11"/>
          </p:nvPr>
        </p:nvSpPr>
        <p:spPr/>
        <p:txBody>
          <a:bodyPr/>
          <a:lstStyle/>
          <a:p>
            <a:endParaRPr lang="en-BA"/>
          </a:p>
        </p:txBody>
      </p:sp>
      <p:sp>
        <p:nvSpPr>
          <p:cNvPr id="7" name="Slide Number Placeholder 6">
            <a:extLst>
              <a:ext uri="{FF2B5EF4-FFF2-40B4-BE49-F238E27FC236}">
                <a16:creationId xmlns:a16="http://schemas.microsoft.com/office/drawing/2014/main" id="{379F58EC-0C19-0D20-8444-A3F6F9EB4F01}"/>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3759925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054F-6F70-37C5-E75F-5B78A5D01C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A"/>
          </a:p>
        </p:txBody>
      </p:sp>
      <p:sp>
        <p:nvSpPr>
          <p:cNvPr id="3" name="Picture Placeholder 2">
            <a:extLst>
              <a:ext uri="{FF2B5EF4-FFF2-40B4-BE49-F238E27FC236}">
                <a16:creationId xmlns:a16="http://schemas.microsoft.com/office/drawing/2014/main" id="{1F8EA631-DD42-64D3-6D80-EC4000684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A"/>
          </a:p>
        </p:txBody>
      </p:sp>
      <p:sp>
        <p:nvSpPr>
          <p:cNvPr id="4" name="Text Placeholder 3">
            <a:extLst>
              <a:ext uri="{FF2B5EF4-FFF2-40B4-BE49-F238E27FC236}">
                <a16:creationId xmlns:a16="http://schemas.microsoft.com/office/drawing/2014/main" id="{A76800A7-EA46-5AA2-C9E8-526A19FD0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FB9E5A-A453-3915-E679-329634DB4A4B}"/>
              </a:ext>
            </a:extLst>
          </p:cNvPr>
          <p:cNvSpPr>
            <a:spLocks noGrp="1"/>
          </p:cNvSpPr>
          <p:nvPr>
            <p:ph type="dt" sz="half" idx="10"/>
          </p:nvPr>
        </p:nvSpPr>
        <p:spPr/>
        <p:txBody>
          <a:bodyPr/>
          <a:lstStyle/>
          <a:p>
            <a:fld id="{D3B589B8-61E2-274A-8192-4EB31CDA18F4}" type="datetime1">
              <a:rPr lang="en-US" smtClean="0"/>
              <a:t>5/21/24</a:t>
            </a:fld>
            <a:endParaRPr lang="en-BA"/>
          </a:p>
        </p:txBody>
      </p:sp>
      <p:sp>
        <p:nvSpPr>
          <p:cNvPr id="6" name="Footer Placeholder 5">
            <a:extLst>
              <a:ext uri="{FF2B5EF4-FFF2-40B4-BE49-F238E27FC236}">
                <a16:creationId xmlns:a16="http://schemas.microsoft.com/office/drawing/2014/main" id="{0DB0D0B1-DD6B-23B3-7278-B1983C1FA713}"/>
              </a:ext>
            </a:extLst>
          </p:cNvPr>
          <p:cNvSpPr>
            <a:spLocks noGrp="1"/>
          </p:cNvSpPr>
          <p:nvPr>
            <p:ph type="ftr" sz="quarter" idx="11"/>
          </p:nvPr>
        </p:nvSpPr>
        <p:spPr/>
        <p:txBody>
          <a:bodyPr/>
          <a:lstStyle/>
          <a:p>
            <a:endParaRPr lang="en-BA"/>
          </a:p>
        </p:txBody>
      </p:sp>
      <p:sp>
        <p:nvSpPr>
          <p:cNvPr id="7" name="Slide Number Placeholder 6">
            <a:extLst>
              <a:ext uri="{FF2B5EF4-FFF2-40B4-BE49-F238E27FC236}">
                <a16:creationId xmlns:a16="http://schemas.microsoft.com/office/drawing/2014/main" id="{3C4D19D4-3978-2935-BEED-EBBC2EE35496}"/>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276709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6BE43-15BE-41B4-9D04-1C52D6D46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A"/>
          </a:p>
        </p:txBody>
      </p:sp>
      <p:sp>
        <p:nvSpPr>
          <p:cNvPr id="3" name="Text Placeholder 2">
            <a:extLst>
              <a:ext uri="{FF2B5EF4-FFF2-40B4-BE49-F238E27FC236}">
                <a16:creationId xmlns:a16="http://schemas.microsoft.com/office/drawing/2014/main" id="{1190B676-2198-FAC2-65EC-85D8A76E2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0B7B8300-2A04-E35B-0F94-03D52D9963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41698-6DCB-9B45-A776-759E3015CF8E}" type="datetime1">
              <a:rPr lang="en-US" smtClean="0"/>
              <a:t>5/21/24</a:t>
            </a:fld>
            <a:endParaRPr lang="en-BA"/>
          </a:p>
        </p:txBody>
      </p:sp>
      <p:sp>
        <p:nvSpPr>
          <p:cNvPr id="5" name="Footer Placeholder 4">
            <a:extLst>
              <a:ext uri="{FF2B5EF4-FFF2-40B4-BE49-F238E27FC236}">
                <a16:creationId xmlns:a16="http://schemas.microsoft.com/office/drawing/2014/main" id="{68B817FC-0777-A6ED-D78C-4B0181A98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A"/>
          </a:p>
        </p:txBody>
      </p:sp>
      <p:sp>
        <p:nvSpPr>
          <p:cNvPr id="6" name="Slide Number Placeholder 5">
            <a:extLst>
              <a:ext uri="{FF2B5EF4-FFF2-40B4-BE49-F238E27FC236}">
                <a16:creationId xmlns:a16="http://schemas.microsoft.com/office/drawing/2014/main" id="{BB8F9D81-C7F2-C906-237C-C57791E1D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FE2A7-77C9-D44D-98BC-ECA3FDE5A77A}" type="slidenum">
              <a:rPr lang="en-BA" smtClean="0"/>
              <a:t>‹#›</a:t>
            </a:fld>
            <a:endParaRPr lang="en-BA"/>
          </a:p>
        </p:txBody>
      </p:sp>
    </p:spTree>
    <p:extLst>
      <p:ext uri="{BB962C8B-B14F-4D97-AF65-F5344CB8AC3E}">
        <p14:creationId xmlns:p14="http://schemas.microsoft.com/office/powerpoint/2010/main" val="1822953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9.jpe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hyperlink" Target="https://www.eutrip.s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rtqichen/torchdiffeq" TargetMode="External"/><Relationship Id="rId5" Type="http://schemas.openxmlformats.org/officeDocument/2006/relationships/image" Target="../media/image12.g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392C-C71C-9CDF-26CA-4EECB4DFF5D9}"/>
              </a:ext>
            </a:extLst>
          </p:cNvPr>
          <p:cNvSpPr>
            <a:spLocks noGrp="1"/>
          </p:cNvSpPr>
          <p:nvPr>
            <p:ph type="ctrTitle"/>
          </p:nvPr>
        </p:nvSpPr>
        <p:spPr>
          <a:xfrm>
            <a:off x="1524000" y="1570652"/>
            <a:ext cx="9144000" cy="2387600"/>
          </a:xfrm>
        </p:spPr>
        <p:txBody>
          <a:bodyPr>
            <a:noAutofit/>
          </a:bodyPr>
          <a:lstStyle/>
          <a:p>
            <a:r>
              <a:rPr lang="en-GB" sz="4400" dirty="0">
                <a:latin typeface="Times New Roman" panose="02020603050405020304" pitchFamily="18" charset="0"/>
                <a:cs typeface="Times New Roman" panose="02020603050405020304" pitchFamily="18" charset="0"/>
              </a:rPr>
              <a:t>Estimating Household’s Physical Parameters Using </a:t>
            </a:r>
            <a:br>
              <a:rPr lang="en-GB" sz="4400" dirty="0">
                <a:latin typeface="Times New Roman" panose="02020603050405020304" pitchFamily="18" charset="0"/>
                <a:cs typeface="Times New Roman" panose="02020603050405020304" pitchFamily="18" charset="0"/>
              </a:rPr>
            </a:br>
            <a:r>
              <a:rPr lang="en-GB" sz="4400" dirty="0">
                <a:latin typeface="Times New Roman" panose="02020603050405020304" pitchFamily="18" charset="0"/>
                <a:cs typeface="Times New Roman" panose="02020603050405020304" pitchFamily="18" charset="0"/>
              </a:rPr>
              <a:t>Neural Ordinary Differential Equations</a:t>
            </a:r>
            <a:endParaRPr lang="en-BA"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D4FB194-C269-3362-25F3-C2125DDD19CB}"/>
              </a:ext>
            </a:extLst>
          </p:cNvPr>
          <p:cNvSpPr>
            <a:spLocks noGrp="1"/>
          </p:cNvSpPr>
          <p:nvPr>
            <p:ph type="subTitle" idx="1"/>
          </p:nvPr>
        </p:nvSpPr>
        <p:spPr>
          <a:xfrm>
            <a:off x="1524000" y="4432355"/>
            <a:ext cx="9144000" cy="1655762"/>
          </a:xfrm>
        </p:spPr>
        <p:txBody>
          <a:bodyPr/>
          <a:lstStyle/>
          <a:p>
            <a:r>
              <a:rPr lang="en-BA" dirty="0">
                <a:latin typeface="Times New Roman" panose="02020603050405020304" pitchFamily="18" charset="0"/>
                <a:cs typeface="Times New Roman" panose="02020603050405020304" pitchFamily="18" charset="0"/>
              </a:rPr>
              <a:t>Davud Topalović and Dušan Gabrijelčič</a:t>
            </a:r>
          </a:p>
          <a:p>
            <a:r>
              <a:rPr lang="en-BA" dirty="0">
                <a:latin typeface="Times New Roman" panose="02020603050405020304" pitchFamily="18" charset="0"/>
                <a:cs typeface="Times New Roman" panose="02020603050405020304" pitchFamily="18" charset="0"/>
              </a:rPr>
              <a:t>Jožef Stefan Institute</a:t>
            </a:r>
          </a:p>
        </p:txBody>
      </p:sp>
      <p:sp>
        <p:nvSpPr>
          <p:cNvPr id="4" name="Slide Number Placeholder 3">
            <a:extLst>
              <a:ext uri="{FF2B5EF4-FFF2-40B4-BE49-F238E27FC236}">
                <a16:creationId xmlns:a16="http://schemas.microsoft.com/office/drawing/2014/main" id="{787D6564-CB5B-A30B-6CBE-5A7D5284578F}"/>
              </a:ext>
            </a:extLst>
          </p:cNvPr>
          <p:cNvSpPr>
            <a:spLocks noGrp="1"/>
          </p:cNvSpPr>
          <p:nvPr>
            <p:ph type="sldNum" sz="quarter" idx="12"/>
          </p:nvPr>
        </p:nvSpPr>
        <p:spPr/>
        <p:txBody>
          <a:bodyPr/>
          <a:lstStyle/>
          <a:p>
            <a:fld id="{EB1FE2A7-77C9-D44D-98BC-ECA3FDE5A77A}" type="slidenum">
              <a:rPr lang="en-BA" smtClean="0"/>
              <a:t>1</a:t>
            </a:fld>
            <a:endParaRPr lang="en-BA"/>
          </a:p>
        </p:txBody>
      </p:sp>
      <p:pic>
        <p:nvPicPr>
          <p:cNvPr id="5" name="Picture 4">
            <a:extLst>
              <a:ext uri="{FF2B5EF4-FFF2-40B4-BE49-F238E27FC236}">
                <a16:creationId xmlns:a16="http://schemas.microsoft.com/office/drawing/2014/main" id="{F833DCD4-8752-3387-DD45-16EF706FB795}"/>
              </a:ext>
            </a:extLst>
          </p:cNvPr>
          <p:cNvPicPr>
            <a:picLocks noChangeAspect="1"/>
          </p:cNvPicPr>
          <p:nvPr/>
        </p:nvPicPr>
        <p:blipFill>
          <a:blip r:embed="rId2"/>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300762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Case Study – results</a:t>
            </a:r>
          </a:p>
        </p:txBody>
      </p:sp>
      <p:pic>
        <p:nvPicPr>
          <p:cNvPr id="70" name="Slika 1">
            <a:extLst>
              <a:ext uri="{FF2B5EF4-FFF2-40B4-BE49-F238E27FC236}">
                <a16:creationId xmlns:a16="http://schemas.microsoft.com/office/drawing/2014/main" id="{F425D9AD-302E-8166-6C96-118FFAD743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15" t="19516" r="6527"/>
          <a:stretch/>
        </p:blipFill>
        <p:spPr bwMode="auto">
          <a:xfrm>
            <a:off x="239806" y="4163459"/>
            <a:ext cx="2421755" cy="1479742"/>
          </a:xfrm>
          <a:prstGeom prst="rect">
            <a:avLst/>
          </a:prstGeom>
          <a:noFill/>
          <a:ln>
            <a:noFill/>
          </a:ln>
        </p:spPr>
      </p:pic>
      <p:pic>
        <p:nvPicPr>
          <p:cNvPr id="71" name="Picture 70">
            <a:extLst>
              <a:ext uri="{FF2B5EF4-FFF2-40B4-BE49-F238E27FC236}">
                <a16:creationId xmlns:a16="http://schemas.microsoft.com/office/drawing/2014/main" id="{5C3DE5AE-2B6E-7368-B04D-809F062E4653}"/>
              </a:ext>
            </a:extLst>
          </p:cNvPr>
          <p:cNvPicPr>
            <a:picLocks noChangeAspect="1"/>
          </p:cNvPicPr>
          <p:nvPr/>
        </p:nvPicPr>
        <p:blipFill>
          <a:blip r:embed="rId4"/>
          <a:stretch>
            <a:fillRect/>
          </a:stretch>
        </p:blipFill>
        <p:spPr>
          <a:xfrm>
            <a:off x="543650" y="1618970"/>
            <a:ext cx="1814068" cy="2367639"/>
          </a:xfrm>
          <a:prstGeom prst="rect">
            <a:avLst/>
          </a:prstGeom>
        </p:spPr>
      </p:pic>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E50E6E00-8ADA-E30D-EB7F-56BA8A6E8607}"/>
                  </a:ext>
                </a:extLst>
              </p:cNvPr>
              <p:cNvSpPr txBox="1"/>
              <p:nvPr/>
            </p:nvSpPr>
            <p:spPr>
              <a:xfrm>
                <a:off x="2652268" y="1690688"/>
                <a:ext cx="9089158" cy="1776577"/>
              </a:xfrm>
              <a:prstGeom prst="rect">
                <a:avLst/>
              </a:prstGeom>
              <a:noFill/>
            </p:spPr>
            <p:txBody>
              <a:bodyPr wrap="square" rtlCol="0">
                <a:spAutoFit/>
              </a:bodyPr>
              <a:lstStyle/>
              <a:p>
                <a:r>
                  <a:rPr lang="en-BA" i="1" dirty="0">
                    <a:latin typeface="Times New Roman" panose="02020603050405020304" pitchFamily="18" charset="0"/>
                    <a:cs typeface="Times New Roman" panose="02020603050405020304" pitchFamily="18" charset="0"/>
                  </a:rPr>
                  <a:t>Results on classification models </a:t>
                </a:r>
              </a:p>
              <a:p>
                <a:endParaRPr lang="en-BA" i="1" dirty="0">
                  <a:latin typeface="Times New Roman" panose="02020603050405020304" pitchFamily="18" charset="0"/>
                  <a:cs typeface="Times New Roman" panose="02020603050405020304" pitchFamily="18" charset="0"/>
                </a:endParaRPr>
              </a:p>
              <a:p>
                <a:r>
                  <a:rPr lang="en-GB" b="0" i="0" dirty="0">
                    <a:effectLst/>
                    <a:highlight>
                      <a:srgbClr val="FFFFFF"/>
                    </a:highlight>
                    <a:latin typeface="Times New Roman" panose="02020603050405020304" pitchFamily="18" charset="0"/>
                    <a:cs typeface="Times New Roman" panose="02020603050405020304" pitchFamily="18" charset="0"/>
                  </a:rPr>
                  <a:t>We generated 900 virtual households by varying physical parameters such as floor are, walls height, thermal capacity and u-values.</a:t>
                </a:r>
                <a:br>
                  <a:rPr lang="en-GB" dirty="0">
                    <a:latin typeface="Times New Roman" panose="02020603050405020304" pitchFamily="18" charset="0"/>
                    <a:cs typeface="Times New Roman" panose="02020603050405020304" pitchFamily="18" charset="0"/>
                  </a:rPr>
                </a:br>
                <a:r>
                  <a:rPr lang="en-GB" dirty="0">
                    <a:highlight>
                      <a:srgbClr val="FFFFFF"/>
                    </a:highlight>
                    <a:latin typeface="Times New Roman" panose="02020603050405020304" pitchFamily="18" charset="0"/>
                    <a:cs typeface="Times New Roman" panose="02020603050405020304" pitchFamily="18" charset="0"/>
                  </a:rPr>
                  <a:t>We come up with a </a:t>
                </a:r>
                <a:r>
                  <a:rPr lang="en-GB" b="0" i="0" dirty="0">
                    <a:effectLst/>
                    <a:highlight>
                      <a:srgbClr val="FFFFFF"/>
                    </a:highlight>
                    <a:latin typeface="Times New Roman" panose="02020603050405020304" pitchFamily="18" charset="0"/>
                    <a:cs typeface="Times New Roman" panose="02020603050405020304" pitchFamily="18" charset="0"/>
                  </a:rPr>
                  <a:t>dataset of shape 35100x8 (with 35,100 instances and 8</a:t>
                </a:r>
                <a:r>
                  <a:rPr lang="en-GB" dirty="0">
                    <a:highlight>
                      <a:srgbClr val="FFFFFF"/>
                    </a:highlight>
                    <a:latin typeface="Times New Roman" panose="02020603050405020304" pitchFamily="18" charset="0"/>
                    <a:cs typeface="Times New Roman" panose="02020603050405020304" pitchFamily="18" charset="0"/>
                  </a:rPr>
                  <a:t> </a:t>
                </a:r>
                <a:r>
                  <a:rPr lang="en-GB" b="0" i="0" dirty="0">
                    <a:effectLst/>
                    <a:highlight>
                      <a:srgbClr val="FFFFFF"/>
                    </a:highlight>
                    <a:latin typeface="Times New Roman" panose="02020603050405020304" pitchFamily="18" charset="0"/>
                    <a:cs typeface="Times New Roman" panose="02020603050405020304" pitchFamily="18" charset="0"/>
                  </a:rPr>
                  <a:t>features). From the generated data, we were able to train</a:t>
                </a:r>
                <a:r>
                  <a:rPr lang="en-GB" dirty="0">
                    <a:highlight>
                      <a:srgbClr val="FFFFFF"/>
                    </a:highlight>
                    <a:latin typeface="Times New Roman" panose="02020603050405020304" pitchFamily="18" charset="0"/>
                    <a:cs typeface="Times New Roman" panose="02020603050405020304" pitchFamily="18" charset="0"/>
                  </a:rPr>
                  <a:t> </a:t>
                </a:r>
                <a:r>
                  <a:rPr lang="en-GB" b="0" i="0" dirty="0">
                    <a:effectLst/>
                    <a:highlight>
                      <a:srgbClr val="FFFFFF"/>
                    </a:highlight>
                    <a:latin typeface="Times New Roman" panose="02020603050405020304" pitchFamily="18" charset="0"/>
                    <a:cs typeface="Times New Roman" panose="02020603050405020304" pitchFamily="18" charset="0"/>
                  </a:rPr>
                  <a:t>random forest model for </a:t>
                </a:r>
                <a14:m>
                  <m:oMath xmlns:m="http://schemas.openxmlformats.org/officeDocument/2006/math">
                    <m:sSub>
                      <m:sSubPr>
                        <m:ctrlPr>
                          <a:rPr lang="en-GB" b="0" i="1" dirty="0" smtClean="0">
                            <a:effectLst/>
                            <a:highlight>
                              <a:srgbClr val="FFFFFF"/>
                            </a:highlight>
                          </a:rPr>
                        </m:ctrlPr>
                      </m:sSubPr>
                      <m:e>
                        <m:r>
                          <a:rPr lang="hr-HR" b="0" i="1" dirty="0" smtClean="0">
                            <a:effectLst/>
                            <a:highlight>
                              <a:srgbClr val="FFFFFF"/>
                            </a:highlight>
                          </a:rPr>
                          <m:t>𝐴</m:t>
                        </m:r>
                      </m:e>
                      <m:sub>
                        <m:r>
                          <a:rPr lang="hr-HR" b="0" i="1" dirty="0" smtClean="0">
                            <a:effectLst/>
                            <a:highlight>
                              <a:srgbClr val="FFFFFF"/>
                            </a:highlight>
                          </a:rPr>
                          <m:t>𝑓</m:t>
                        </m:r>
                      </m:sub>
                    </m:sSub>
                    <m:r>
                      <a:rPr lang="hr-HR" b="0" i="1" dirty="0" smtClean="0">
                        <a:effectLst/>
                        <a:highlight>
                          <a:srgbClr val="FFFFFF"/>
                        </a:highlight>
                      </a:rPr>
                      <m:t>, </m:t>
                    </m:r>
                    <m:sSub>
                      <m:sSubPr>
                        <m:ctrlPr>
                          <a:rPr lang="hr-HR" b="0" i="1" dirty="0" smtClean="0">
                            <a:effectLst/>
                            <a:highlight>
                              <a:srgbClr val="FFFFFF"/>
                            </a:highlight>
                          </a:rPr>
                        </m:ctrlPr>
                      </m:sSubPr>
                      <m:e>
                        <m:r>
                          <a:rPr lang="hr-HR" b="0" i="1" dirty="0" smtClean="0">
                            <a:effectLst/>
                            <a:highlight>
                              <a:srgbClr val="FFFFFF"/>
                            </a:highlight>
                          </a:rPr>
                          <m:t>𝑐</m:t>
                        </m:r>
                      </m:e>
                      <m:sub>
                        <m:r>
                          <a:rPr lang="hr-HR" b="0" i="1" dirty="0" smtClean="0">
                            <a:effectLst/>
                            <a:highlight>
                              <a:srgbClr val="FFFFFF"/>
                            </a:highlight>
                          </a:rPr>
                          <m:t>𝑓</m:t>
                        </m:r>
                      </m:sub>
                    </m:sSub>
                    <m:r>
                      <a:rPr lang="hr-HR" b="0" i="1" dirty="0" smtClean="0">
                        <a:effectLst/>
                        <a:highlight>
                          <a:srgbClr val="FFFFFF"/>
                        </a:highlight>
                      </a:rPr>
                      <m:t>, </m:t>
                    </m:r>
                    <m:sSub>
                      <m:sSubPr>
                        <m:ctrlPr>
                          <a:rPr lang="hr-HR" b="0" i="1" dirty="0" smtClean="0">
                            <a:effectLst/>
                            <a:highlight>
                              <a:srgbClr val="FFFFFF"/>
                            </a:highlight>
                          </a:rPr>
                        </m:ctrlPr>
                      </m:sSubPr>
                      <m:e>
                        <m:r>
                          <a:rPr lang="hr-HR" b="0" i="1" dirty="0" smtClean="0">
                            <a:effectLst/>
                            <a:highlight>
                              <a:srgbClr val="FFFFFF"/>
                            </a:highlight>
                          </a:rPr>
                          <m:t>𝑢</m:t>
                        </m:r>
                      </m:e>
                      <m:sub>
                        <m:r>
                          <a:rPr lang="hr-HR" b="0" i="1" dirty="0" smtClean="0">
                            <a:effectLst/>
                            <a:highlight>
                              <a:srgbClr val="FFFFFF"/>
                            </a:highlight>
                          </a:rPr>
                          <m:t>𝑤𝑎𝑙𝑙𝑠</m:t>
                        </m:r>
                      </m:sub>
                    </m:sSub>
                    <m:r>
                      <a:rPr lang="hr-HR" b="0" i="1" dirty="0" smtClean="0">
                        <a:effectLst/>
                        <a:highlight>
                          <a:srgbClr val="FFFFFF"/>
                        </a:highlight>
                      </a:rPr>
                      <m:t>. </m:t>
                    </m:r>
                  </m:oMath>
                </a14:m>
                <a:endParaRPr lang="en-BA" dirty="0">
                  <a:latin typeface="Times New Roman" panose="02020603050405020304" pitchFamily="18" charset="0"/>
                  <a:cs typeface="Times New Roman" panose="02020603050405020304" pitchFamily="18" charset="0"/>
                </a:endParaRPr>
              </a:p>
            </p:txBody>
          </p:sp>
        </mc:Choice>
        <mc:Fallback>
          <p:sp>
            <p:nvSpPr>
              <p:cNvPr id="73" name="TextBox 72">
                <a:extLst>
                  <a:ext uri="{FF2B5EF4-FFF2-40B4-BE49-F238E27FC236}">
                    <a16:creationId xmlns:a16="http://schemas.microsoft.com/office/drawing/2014/main" id="{E50E6E00-8ADA-E30D-EB7F-56BA8A6E8607}"/>
                  </a:ext>
                </a:extLst>
              </p:cNvPr>
              <p:cNvSpPr txBox="1">
                <a:spLocks noRot="1" noChangeAspect="1" noMove="1" noResize="1" noEditPoints="1" noAdjustHandles="1" noChangeArrowheads="1" noChangeShapeType="1" noTextEdit="1"/>
              </p:cNvSpPr>
              <p:nvPr/>
            </p:nvSpPr>
            <p:spPr>
              <a:xfrm>
                <a:off x="2652268" y="1690688"/>
                <a:ext cx="9089158" cy="1776577"/>
              </a:xfrm>
              <a:prstGeom prst="rect">
                <a:avLst/>
              </a:prstGeom>
              <a:blipFill>
                <a:blip r:embed="rId5"/>
                <a:stretch>
                  <a:fillRect l="-558" t="-704" b="-2113"/>
                </a:stretch>
              </a:blipFill>
            </p:spPr>
            <p:txBody>
              <a:bodyPr/>
              <a:lstStyle/>
              <a:p>
                <a:r>
                  <a:rPr lang="en-BA">
                    <a:noFill/>
                  </a:rPr>
                  <a:t> </a:t>
                </a:r>
              </a:p>
            </p:txBody>
          </p:sp>
        </mc:Fallback>
      </mc:AlternateContent>
      <p:pic>
        <p:nvPicPr>
          <p:cNvPr id="74" name="Picture 73">
            <a:extLst>
              <a:ext uri="{FF2B5EF4-FFF2-40B4-BE49-F238E27FC236}">
                <a16:creationId xmlns:a16="http://schemas.microsoft.com/office/drawing/2014/main" id="{7D4EE131-7B17-701B-85C3-74F43A775996}"/>
              </a:ext>
            </a:extLst>
          </p:cNvPr>
          <p:cNvPicPr>
            <a:picLocks noChangeAspect="1"/>
          </p:cNvPicPr>
          <p:nvPr/>
        </p:nvPicPr>
        <p:blipFill>
          <a:blip r:embed="rId6"/>
          <a:stretch>
            <a:fillRect/>
          </a:stretch>
        </p:blipFill>
        <p:spPr>
          <a:xfrm>
            <a:off x="2661561" y="3496309"/>
            <a:ext cx="5688219" cy="2996566"/>
          </a:xfrm>
          <a:prstGeom prst="rect">
            <a:avLst/>
          </a:prstGeom>
        </p:spPr>
      </p:pic>
      <p:sp>
        <p:nvSpPr>
          <p:cNvPr id="75" name="Slide Number Placeholder 74">
            <a:extLst>
              <a:ext uri="{FF2B5EF4-FFF2-40B4-BE49-F238E27FC236}">
                <a16:creationId xmlns:a16="http://schemas.microsoft.com/office/drawing/2014/main" id="{DA58E6D6-5484-D49B-E221-E57912D3EE77}"/>
              </a:ext>
            </a:extLst>
          </p:cNvPr>
          <p:cNvSpPr>
            <a:spLocks noGrp="1"/>
          </p:cNvSpPr>
          <p:nvPr>
            <p:ph type="sldNum" sz="quarter" idx="12"/>
          </p:nvPr>
        </p:nvSpPr>
        <p:spPr/>
        <p:txBody>
          <a:bodyPr/>
          <a:lstStyle/>
          <a:p>
            <a:fld id="{EB1FE2A7-77C9-D44D-98BC-ECA3FDE5A77A}" type="slidenum">
              <a:rPr lang="en-BA" smtClean="0"/>
              <a:t>10</a:t>
            </a:fld>
            <a:endParaRPr lang="en-BA"/>
          </a:p>
        </p:txBody>
      </p:sp>
      <p:pic>
        <p:nvPicPr>
          <p:cNvPr id="78" name="Picture 77">
            <a:extLst>
              <a:ext uri="{FF2B5EF4-FFF2-40B4-BE49-F238E27FC236}">
                <a16:creationId xmlns:a16="http://schemas.microsoft.com/office/drawing/2014/main" id="{439BA9D3-57DE-494D-16E5-44E0F5C79846}"/>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173605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Case Study – results</a:t>
            </a:r>
          </a:p>
        </p:txBody>
      </p:sp>
      <p:pic>
        <p:nvPicPr>
          <p:cNvPr id="70" name="Slika 1">
            <a:extLst>
              <a:ext uri="{FF2B5EF4-FFF2-40B4-BE49-F238E27FC236}">
                <a16:creationId xmlns:a16="http://schemas.microsoft.com/office/drawing/2014/main" id="{F425D9AD-302E-8166-6C96-118FFAD743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15" t="19516" r="6527"/>
          <a:stretch/>
        </p:blipFill>
        <p:spPr bwMode="auto">
          <a:xfrm>
            <a:off x="239806" y="4163459"/>
            <a:ext cx="2421755" cy="1479742"/>
          </a:xfrm>
          <a:prstGeom prst="rect">
            <a:avLst/>
          </a:prstGeom>
          <a:noFill/>
          <a:ln>
            <a:noFill/>
          </a:ln>
        </p:spPr>
      </p:pic>
      <p:pic>
        <p:nvPicPr>
          <p:cNvPr id="71" name="Picture 70">
            <a:extLst>
              <a:ext uri="{FF2B5EF4-FFF2-40B4-BE49-F238E27FC236}">
                <a16:creationId xmlns:a16="http://schemas.microsoft.com/office/drawing/2014/main" id="{5C3DE5AE-2B6E-7368-B04D-809F062E4653}"/>
              </a:ext>
            </a:extLst>
          </p:cNvPr>
          <p:cNvPicPr>
            <a:picLocks noChangeAspect="1"/>
          </p:cNvPicPr>
          <p:nvPr/>
        </p:nvPicPr>
        <p:blipFill>
          <a:blip r:embed="rId4"/>
          <a:stretch>
            <a:fillRect/>
          </a:stretch>
        </p:blipFill>
        <p:spPr>
          <a:xfrm>
            <a:off x="543650" y="1618970"/>
            <a:ext cx="1814068" cy="2367639"/>
          </a:xfrm>
          <a:prstGeom prst="rect">
            <a:avLst/>
          </a:prstGeom>
        </p:spPr>
      </p:pic>
      <p:sp>
        <p:nvSpPr>
          <p:cNvPr id="73" name="TextBox 72">
            <a:extLst>
              <a:ext uri="{FF2B5EF4-FFF2-40B4-BE49-F238E27FC236}">
                <a16:creationId xmlns:a16="http://schemas.microsoft.com/office/drawing/2014/main" id="{E50E6E00-8ADA-E30D-EB7F-56BA8A6E8607}"/>
              </a:ext>
            </a:extLst>
          </p:cNvPr>
          <p:cNvSpPr txBox="1"/>
          <p:nvPr/>
        </p:nvSpPr>
        <p:spPr>
          <a:xfrm>
            <a:off x="2652268" y="1690688"/>
            <a:ext cx="9089158" cy="4247317"/>
          </a:xfrm>
          <a:prstGeom prst="rect">
            <a:avLst/>
          </a:prstGeom>
          <a:noFill/>
        </p:spPr>
        <p:txBody>
          <a:bodyPr wrap="square" rtlCol="0">
            <a:spAutoFit/>
          </a:bodyPr>
          <a:lstStyle/>
          <a:p>
            <a:r>
              <a:rPr lang="en-BA" i="1" dirty="0">
                <a:latin typeface="Times New Roman" panose="02020603050405020304" pitchFamily="18" charset="0"/>
                <a:cs typeface="Times New Roman" panose="02020603050405020304" pitchFamily="18" charset="0"/>
              </a:rPr>
              <a:t>Data collection and Classification</a:t>
            </a:r>
          </a:p>
          <a:p>
            <a:endParaRPr lang="en-BA" i="1" dirty="0">
              <a:latin typeface="Times New Roman" panose="02020603050405020304" pitchFamily="18" charset="0"/>
              <a:cs typeface="Times New Roman" panose="02020603050405020304" pitchFamily="18" charset="0"/>
            </a:endParaRPr>
          </a:p>
          <a:p>
            <a:r>
              <a:rPr lang="en-BA" dirty="0">
                <a:latin typeface="Times New Roman" panose="02020603050405020304" pitchFamily="18" charset="0"/>
                <a:cs typeface="Times New Roman" panose="02020603050405020304" pitchFamily="18" charset="0"/>
              </a:rPr>
              <a:t>IMP procedure - conducted in December, 2023 and January, 2024. </a:t>
            </a:r>
          </a:p>
          <a:p>
            <a:r>
              <a:rPr lang="en-BA" dirty="0">
                <a:latin typeface="Times New Roman" panose="02020603050405020304" pitchFamily="18" charset="0"/>
                <a:cs typeface="Times New Roman" panose="02020603050405020304" pitchFamily="18" charset="0"/>
              </a:rPr>
              <a:t>Constrained heating operation was performed twice a</a:t>
            </a:r>
            <a:r>
              <a:rPr lang="en-GB" dirty="0" err="1">
                <a:latin typeface="Times New Roman" panose="02020603050405020304" pitchFamily="18" charset="0"/>
                <a:cs typeface="Times New Roman" panose="02020603050405020304" pitchFamily="18" charset="0"/>
              </a:rPr>
              <a:t>nd</a:t>
            </a:r>
            <a:r>
              <a:rPr lang="en-BA" dirty="0">
                <a:latin typeface="Times New Roman" panose="02020603050405020304" pitchFamily="18" charset="0"/>
                <a:cs typeface="Times New Roman" panose="02020603050405020304" pitchFamily="18" charset="0"/>
              </a:rPr>
              <a:t> normal operation nights were taken only from January. </a:t>
            </a: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A58007E-FC16-25E0-B8CF-3F9EC1DDD5EC}"/>
              </a:ext>
            </a:extLst>
          </p:cNvPr>
          <p:cNvPicPr>
            <a:picLocks noChangeAspect="1"/>
          </p:cNvPicPr>
          <p:nvPr/>
        </p:nvPicPr>
        <p:blipFill>
          <a:blip r:embed="rId5"/>
          <a:stretch>
            <a:fillRect/>
          </a:stretch>
        </p:blipFill>
        <p:spPr>
          <a:xfrm>
            <a:off x="2767579" y="3284725"/>
            <a:ext cx="2642719" cy="833715"/>
          </a:xfrm>
          <a:prstGeom prst="rect">
            <a:avLst/>
          </a:prstGeom>
        </p:spPr>
      </p:pic>
      <p:pic>
        <p:nvPicPr>
          <p:cNvPr id="5" name="Picture 4">
            <a:extLst>
              <a:ext uri="{FF2B5EF4-FFF2-40B4-BE49-F238E27FC236}">
                <a16:creationId xmlns:a16="http://schemas.microsoft.com/office/drawing/2014/main" id="{EEEAD233-67E5-AD46-51A8-A4E4B40C0127}"/>
              </a:ext>
            </a:extLst>
          </p:cNvPr>
          <p:cNvPicPr>
            <a:picLocks noChangeAspect="1"/>
          </p:cNvPicPr>
          <p:nvPr/>
        </p:nvPicPr>
        <p:blipFill rotWithShape="1">
          <a:blip r:embed="rId6"/>
          <a:srcRect t="63720"/>
          <a:stretch/>
        </p:blipFill>
        <p:spPr>
          <a:xfrm>
            <a:off x="7217022" y="5129045"/>
            <a:ext cx="4571406" cy="1617919"/>
          </a:xfrm>
          <a:prstGeom prst="rect">
            <a:avLst/>
          </a:prstGeom>
        </p:spPr>
      </p:pic>
      <p:pic>
        <p:nvPicPr>
          <p:cNvPr id="6" name="Picture 5">
            <a:extLst>
              <a:ext uri="{FF2B5EF4-FFF2-40B4-BE49-F238E27FC236}">
                <a16:creationId xmlns:a16="http://schemas.microsoft.com/office/drawing/2014/main" id="{B5CEA144-54BA-EDCA-C6FE-9408C1EF51EA}"/>
              </a:ext>
            </a:extLst>
          </p:cNvPr>
          <p:cNvPicPr>
            <a:picLocks noChangeAspect="1"/>
          </p:cNvPicPr>
          <p:nvPr/>
        </p:nvPicPr>
        <p:blipFill rotWithShape="1">
          <a:blip r:embed="rId6"/>
          <a:srcRect b="43390"/>
          <a:stretch/>
        </p:blipFill>
        <p:spPr>
          <a:xfrm>
            <a:off x="2965405" y="4118440"/>
            <a:ext cx="4571406" cy="2524548"/>
          </a:xfrm>
          <a:prstGeom prst="rect">
            <a:avLst/>
          </a:prstGeom>
        </p:spPr>
      </p:pic>
      <p:sp>
        <p:nvSpPr>
          <p:cNvPr id="7" name="Slide Number Placeholder 6">
            <a:extLst>
              <a:ext uri="{FF2B5EF4-FFF2-40B4-BE49-F238E27FC236}">
                <a16:creationId xmlns:a16="http://schemas.microsoft.com/office/drawing/2014/main" id="{9CFCABC1-ACCE-9670-9F6E-C5279A3A659A}"/>
              </a:ext>
            </a:extLst>
          </p:cNvPr>
          <p:cNvSpPr>
            <a:spLocks noGrp="1"/>
          </p:cNvSpPr>
          <p:nvPr>
            <p:ph type="sldNum" sz="quarter" idx="12"/>
          </p:nvPr>
        </p:nvSpPr>
        <p:spPr/>
        <p:txBody>
          <a:bodyPr/>
          <a:lstStyle/>
          <a:p>
            <a:fld id="{EB1FE2A7-77C9-D44D-98BC-ECA3FDE5A77A}" type="slidenum">
              <a:rPr lang="en-BA" smtClean="0"/>
              <a:t>11</a:t>
            </a:fld>
            <a:endParaRPr lang="en-BA"/>
          </a:p>
        </p:txBody>
      </p:sp>
      <p:pic>
        <p:nvPicPr>
          <p:cNvPr id="9" name="Picture 8">
            <a:extLst>
              <a:ext uri="{FF2B5EF4-FFF2-40B4-BE49-F238E27FC236}">
                <a16:creationId xmlns:a16="http://schemas.microsoft.com/office/drawing/2014/main" id="{F2591C66-A873-B25C-0487-ED44ED3BB474}"/>
              </a:ext>
            </a:extLst>
          </p:cNvPr>
          <p:cNvPicPr>
            <a:picLocks noChangeAspect="1"/>
          </p:cNvPicPr>
          <p:nvPr/>
        </p:nvPicPr>
        <p:blipFill>
          <a:blip r:embed="rId7"/>
          <a:stretch>
            <a:fillRect/>
          </a:stretch>
        </p:blipFill>
        <p:spPr>
          <a:xfrm>
            <a:off x="312836" y="5643201"/>
            <a:ext cx="2240519" cy="796629"/>
          </a:xfrm>
          <a:prstGeom prst="rect">
            <a:avLst/>
          </a:prstGeom>
        </p:spPr>
      </p:pic>
      <p:pic>
        <p:nvPicPr>
          <p:cNvPr id="11" name="Picture 10">
            <a:extLst>
              <a:ext uri="{FF2B5EF4-FFF2-40B4-BE49-F238E27FC236}">
                <a16:creationId xmlns:a16="http://schemas.microsoft.com/office/drawing/2014/main" id="{0B0A6B44-A394-EC5C-BD3A-47D31D7AA7FE}"/>
              </a:ext>
            </a:extLst>
          </p:cNvPr>
          <p:cNvPicPr>
            <a:picLocks noChangeAspect="1"/>
          </p:cNvPicPr>
          <p:nvPr/>
        </p:nvPicPr>
        <p:blipFill>
          <a:blip r:embed="rId8"/>
          <a:stretch>
            <a:fillRect/>
          </a:stretch>
        </p:blipFill>
        <p:spPr>
          <a:xfrm>
            <a:off x="9560014" y="136525"/>
            <a:ext cx="2471565" cy="750222"/>
          </a:xfrm>
          <a:prstGeom prst="rect">
            <a:avLst/>
          </a:prstGeom>
        </p:spPr>
      </p:pic>
      <p:sp>
        <p:nvSpPr>
          <p:cNvPr id="13" name="TextBox 12">
            <a:extLst>
              <a:ext uri="{FF2B5EF4-FFF2-40B4-BE49-F238E27FC236}">
                <a16:creationId xmlns:a16="http://schemas.microsoft.com/office/drawing/2014/main" id="{CBFB1F68-130F-BC65-E2EB-C081E6665A60}"/>
              </a:ext>
            </a:extLst>
          </p:cNvPr>
          <p:cNvSpPr txBox="1"/>
          <p:nvPr/>
        </p:nvSpPr>
        <p:spPr>
          <a:xfrm>
            <a:off x="543650" y="6388280"/>
            <a:ext cx="2361345" cy="307777"/>
          </a:xfrm>
          <a:prstGeom prst="rect">
            <a:avLst/>
          </a:prstGeom>
          <a:noFill/>
        </p:spPr>
        <p:txBody>
          <a:bodyPr wrap="square">
            <a:spAutoFit/>
          </a:bodyPr>
          <a:lstStyle/>
          <a:p>
            <a:r>
              <a:rPr lang="en-BA" sz="1400" dirty="0">
                <a:hlinkClick r:id="rId9"/>
              </a:rPr>
              <a:t>https://www.eutrip.si</a:t>
            </a:r>
            <a:r>
              <a:rPr lang="en-BA" sz="1400" dirty="0"/>
              <a:t> </a:t>
            </a:r>
          </a:p>
        </p:txBody>
      </p:sp>
    </p:spTree>
    <p:extLst>
      <p:ext uri="{BB962C8B-B14F-4D97-AF65-F5344CB8AC3E}">
        <p14:creationId xmlns:p14="http://schemas.microsoft.com/office/powerpoint/2010/main" val="183300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Future work </a:t>
            </a:r>
          </a:p>
        </p:txBody>
      </p:sp>
      <p:pic>
        <p:nvPicPr>
          <p:cNvPr id="7" name="Picture 6">
            <a:extLst>
              <a:ext uri="{FF2B5EF4-FFF2-40B4-BE49-F238E27FC236}">
                <a16:creationId xmlns:a16="http://schemas.microsoft.com/office/drawing/2014/main" id="{EC75D14E-F8EA-159A-2A48-1B39B2D98A68}"/>
              </a:ext>
            </a:extLst>
          </p:cNvPr>
          <p:cNvPicPr>
            <a:picLocks noChangeAspect="1"/>
          </p:cNvPicPr>
          <p:nvPr/>
        </p:nvPicPr>
        <p:blipFill rotWithShape="1">
          <a:blip r:embed="rId3"/>
          <a:srcRect b="42713"/>
          <a:stretch/>
        </p:blipFill>
        <p:spPr>
          <a:xfrm>
            <a:off x="838200" y="4621228"/>
            <a:ext cx="3614269" cy="1871647"/>
          </a:xfrm>
          <a:prstGeom prst="rect">
            <a:avLst/>
          </a:prstGeom>
        </p:spPr>
      </p:pic>
      <p:pic>
        <p:nvPicPr>
          <p:cNvPr id="8" name="Picture 7">
            <a:extLst>
              <a:ext uri="{FF2B5EF4-FFF2-40B4-BE49-F238E27FC236}">
                <a16:creationId xmlns:a16="http://schemas.microsoft.com/office/drawing/2014/main" id="{2E0527BC-4072-703E-13EB-230205BC7C16}"/>
              </a:ext>
            </a:extLst>
          </p:cNvPr>
          <p:cNvPicPr>
            <a:picLocks noChangeAspect="1"/>
          </p:cNvPicPr>
          <p:nvPr/>
        </p:nvPicPr>
        <p:blipFill rotWithShape="1">
          <a:blip r:embed="rId3"/>
          <a:srcRect t="61062"/>
          <a:stretch/>
        </p:blipFill>
        <p:spPr>
          <a:xfrm>
            <a:off x="933899" y="1919288"/>
            <a:ext cx="3614269" cy="1272167"/>
          </a:xfrm>
          <a:prstGeom prst="rect">
            <a:avLst/>
          </a:prstGeom>
        </p:spPr>
      </p:pic>
      <p:sp>
        <p:nvSpPr>
          <p:cNvPr id="9" name="Slide Number Placeholder 8">
            <a:extLst>
              <a:ext uri="{FF2B5EF4-FFF2-40B4-BE49-F238E27FC236}">
                <a16:creationId xmlns:a16="http://schemas.microsoft.com/office/drawing/2014/main" id="{64DE6B0A-9969-B4A3-3E34-186DE9D35AF5}"/>
              </a:ext>
            </a:extLst>
          </p:cNvPr>
          <p:cNvSpPr>
            <a:spLocks noGrp="1"/>
          </p:cNvSpPr>
          <p:nvPr>
            <p:ph type="sldNum" sz="quarter" idx="12"/>
          </p:nvPr>
        </p:nvSpPr>
        <p:spPr/>
        <p:txBody>
          <a:bodyPr/>
          <a:lstStyle/>
          <a:p>
            <a:fld id="{EB1FE2A7-77C9-D44D-98BC-ECA3FDE5A77A}" type="slidenum">
              <a:rPr lang="en-BA" smtClean="0"/>
              <a:t>12</a:t>
            </a:fld>
            <a:endParaRPr lang="en-BA"/>
          </a:p>
        </p:txBody>
      </p:sp>
      <p:sp>
        <p:nvSpPr>
          <p:cNvPr id="11" name="TextBox 10">
            <a:extLst>
              <a:ext uri="{FF2B5EF4-FFF2-40B4-BE49-F238E27FC236}">
                <a16:creationId xmlns:a16="http://schemas.microsoft.com/office/drawing/2014/main" id="{CED6B150-CB2D-F22C-065D-FB8E7A268861}"/>
              </a:ext>
            </a:extLst>
          </p:cNvPr>
          <p:cNvSpPr txBox="1"/>
          <p:nvPr/>
        </p:nvSpPr>
        <p:spPr>
          <a:xfrm>
            <a:off x="838200" y="1690688"/>
            <a:ext cx="4583306"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1. Experiment with more complex architectures</a:t>
            </a:r>
          </a:p>
        </p:txBody>
      </p:sp>
      <p:sp>
        <p:nvSpPr>
          <p:cNvPr id="13" name="TextBox 12">
            <a:extLst>
              <a:ext uri="{FF2B5EF4-FFF2-40B4-BE49-F238E27FC236}">
                <a16:creationId xmlns:a16="http://schemas.microsoft.com/office/drawing/2014/main" id="{9C8E751F-72E4-360C-4A09-94C84628CDC9}"/>
              </a:ext>
            </a:extLst>
          </p:cNvPr>
          <p:cNvSpPr txBox="1"/>
          <p:nvPr/>
        </p:nvSpPr>
        <p:spPr>
          <a:xfrm>
            <a:off x="5654807" y="1690688"/>
            <a:ext cx="6577185"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2. Apply the solution on multiple households and refine the solution</a:t>
            </a:r>
          </a:p>
        </p:txBody>
      </p:sp>
      <p:pic>
        <p:nvPicPr>
          <p:cNvPr id="14" name="Slika 1">
            <a:extLst>
              <a:ext uri="{FF2B5EF4-FFF2-40B4-BE49-F238E27FC236}">
                <a16:creationId xmlns:a16="http://schemas.microsoft.com/office/drawing/2014/main" id="{71D4E3B6-B71E-8C54-453E-269F9E3691F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5230" y="2195992"/>
            <a:ext cx="2794043" cy="1623162"/>
          </a:xfrm>
          <a:prstGeom prst="rect">
            <a:avLst/>
          </a:prstGeom>
          <a:noFill/>
          <a:ln>
            <a:noFill/>
          </a:ln>
        </p:spPr>
      </p:pic>
      <p:pic>
        <p:nvPicPr>
          <p:cNvPr id="15" name="Slika 1">
            <a:extLst>
              <a:ext uri="{FF2B5EF4-FFF2-40B4-BE49-F238E27FC236}">
                <a16:creationId xmlns:a16="http://schemas.microsoft.com/office/drawing/2014/main" id="{B8DD3A22-6536-1975-C420-7951A1475E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3399" y="2169004"/>
            <a:ext cx="2795091" cy="1623162"/>
          </a:xfrm>
          <a:prstGeom prst="rect">
            <a:avLst/>
          </a:prstGeom>
          <a:noFill/>
          <a:ln>
            <a:noFill/>
          </a:ln>
        </p:spPr>
      </p:pic>
      <p:pic>
        <p:nvPicPr>
          <p:cNvPr id="17" name="Picture 16">
            <a:extLst>
              <a:ext uri="{FF2B5EF4-FFF2-40B4-BE49-F238E27FC236}">
                <a16:creationId xmlns:a16="http://schemas.microsoft.com/office/drawing/2014/main" id="{4FE7DC8B-275B-F6AA-3D27-90170D8D64B8}"/>
              </a:ext>
            </a:extLst>
          </p:cNvPr>
          <p:cNvPicPr>
            <a:picLocks noChangeAspect="1"/>
          </p:cNvPicPr>
          <p:nvPr/>
        </p:nvPicPr>
        <p:blipFill>
          <a:blip r:embed="rId6"/>
          <a:stretch>
            <a:fillRect/>
          </a:stretch>
        </p:blipFill>
        <p:spPr>
          <a:xfrm>
            <a:off x="9560014" y="136525"/>
            <a:ext cx="2471565" cy="750222"/>
          </a:xfrm>
          <a:prstGeom prst="rect">
            <a:avLst/>
          </a:prstGeom>
        </p:spPr>
      </p:pic>
      <p:sp>
        <p:nvSpPr>
          <p:cNvPr id="18" name="TextBox 17">
            <a:extLst>
              <a:ext uri="{FF2B5EF4-FFF2-40B4-BE49-F238E27FC236}">
                <a16:creationId xmlns:a16="http://schemas.microsoft.com/office/drawing/2014/main" id="{9A5032D5-5D9A-C548-A836-B335384FC671}"/>
              </a:ext>
            </a:extLst>
          </p:cNvPr>
          <p:cNvSpPr txBox="1"/>
          <p:nvPr/>
        </p:nvSpPr>
        <p:spPr>
          <a:xfrm>
            <a:off x="5654807" y="4114334"/>
            <a:ext cx="5320687"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3. Include internal gains, solar gains and air ventilation</a:t>
            </a:r>
          </a:p>
        </p:txBody>
      </p:sp>
      <p:pic>
        <p:nvPicPr>
          <p:cNvPr id="19" name="Picture 18">
            <a:extLst>
              <a:ext uri="{FF2B5EF4-FFF2-40B4-BE49-F238E27FC236}">
                <a16:creationId xmlns:a16="http://schemas.microsoft.com/office/drawing/2014/main" id="{112B51AA-1F86-2475-5C5D-AEF7ECDDF6F1}"/>
              </a:ext>
            </a:extLst>
          </p:cNvPr>
          <p:cNvPicPr>
            <a:picLocks noChangeAspect="1"/>
          </p:cNvPicPr>
          <p:nvPr/>
        </p:nvPicPr>
        <p:blipFill rotWithShape="1">
          <a:blip r:embed="rId7"/>
          <a:srcRect t="89142" r="39919" b="124"/>
          <a:stretch/>
        </p:blipFill>
        <p:spPr>
          <a:xfrm>
            <a:off x="5499445" y="4596283"/>
            <a:ext cx="3111155" cy="365125"/>
          </a:xfrm>
          <a:prstGeom prst="rect">
            <a:avLst/>
          </a:prstGeom>
        </p:spPr>
      </p:pic>
      <p:sp>
        <p:nvSpPr>
          <p:cNvPr id="21" name="TextBox 20">
            <a:extLst>
              <a:ext uri="{FF2B5EF4-FFF2-40B4-BE49-F238E27FC236}">
                <a16:creationId xmlns:a16="http://schemas.microsoft.com/office/drawing/2014/main" id="{65CCED89-D481-DE3A-F7A2-DB6CFB5CFEF6}"/>
              </a:ext>
            </a:extLst>
          </p:cNvPr>
          <p:cNvSpPr txBox="1"/>
          <p:nvPr/>
        </p:nvSpPr>
        <p:spPr>
          <a:xfrm>
            <a:off x="819429" y="3676024"/>
            <a:ext cx="6116594" cy="646331"/>
          </a:xfrm>
          <a:prstGeom prst="rect">
            <a:avLst/>
          </a:prstGeom>
          <a:noFill/>
        </p:spPr>
        <p:txBody>
          <a:bodyPr wrap="square">
            <a:spAutoFit/>
          </a:bodyPr>
          <a:lstStyle/>
          <a:p>
            <a:r>
              <a:rPr lang="en-BA" dirty="0">
                <a:latin typeface="Times New Roman" panose="02020603050405020304" pitchFamily="18" charset="0"/>
                <a:cs typeface="Times New Roman" panose="02020603050405020304" pitchFamily="18" charset="0"/>
              </a:rPr>
              <a:t>Include hidden layers t</a:t>
            </a:r>
            <a:r>
              <a:rPr lang="en-GB" dirty="0">
                <a:latin typeface="Times New Roman" panose="02020603050405020304" pitchFamily="18" charset="0"/>
                <a:cs typeface="Times New Roman" panose="02020603050405020304" pitchFamily="18" charset="0"/>
              </a:rPr>
              <a:t>ha</a:t>
            </a:r>
            <a:r>
              <a:rPr lang="en-BA" dirty="0">
                <a:latin typeface="Times New Roman" panose="02020603050405020304" pitchFamily="18" charset="0"/>
                <a:cs typeface="Times New Roman" panose="02020603050405020304" pitchFamily="18" charset="0"/>
              </a:rPr>
              <a:t>t will not disturb the</a:t>
            </a:r>
          </a:p>
          <a:p>
            <a:r>
              <a:rPr lang="en-GB" dirty="0">
                <a:latin typeface="Times New Roman" panose="02020603050405020304" pitchFamily="18" charset="0"/>
                <a:cs typeface="Times New Roman" panose="02020603050405020304" pitchFamily="18" charset="0"/>
              </a:rPr>
              <a:t>underlying physics of the system.</a:t>
            </a:r>
            <a:endParaRPr lang="en-B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943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4DE6B0A-9969-B4A3-3E34-186DE9D35AF5}"/>
              </a:ext>
            </a:extLst>
          </p:cNvPr>
          <p:cNvSpPr>
            <a:spLocks noGrp="1"/>
          </p:cNvSpPr>
          <p:nvPr>
            <p:ph type="sldNum" sz="quarter" idx="12"/>
          </p:nvPr>
        </p:nvSpPr>
        <p:spPr/>
        <p:txBody>
          <a:bodyPr/>
          <a:lstStyle/>
          <a:p>
            <a:fld id="{EB1FE2A7-77C9-D44D-98BC-ECA3FDE5A77A}" type="slidenum">
              <a:rPr lang="en-BA" smtClean="0"/>
              <a:t>13</a:t>
            </a:fld>
            <a:endParaRPr lang="en-BA"/>
          </a:p>
        </p:txBody>
      </p:sp>
      <p:pic>
        <p:nvPicPr>
          <p:cNvPr id="17" name="Picture 16">
            <a:extLst>
              <a:ext uri="{FF2B5EF4-FFF2-40B4-BE49-F238E27FC236}">
                <a16:creationId xmlns:a16="http://schemas.microsoft.com/office/drawing/2014/main" id="{4FE7DC8B-275B-F6AA-3D27-90170D8D64B8}"/>
              </a:ext>
            </a:extLst>
          </p:cNvPr>
          <p:cNvPicPr>
            <a:picLocks noChangeAspect="1"/>
          </p:cNvPicPr>
          <p:nvPr/>
        </p:nvPicPr>
        <p:blipFill>
          <a:blip r:embed="rId3"/>
          <a:stretch>
            <a:fillRect/>
          </a:stretch>
        </p:blipFill>
        <p:spPr>
          <a:xfrm>
            <a:off x="9560014" y="136525"/>
            <a:ext cx="2471565" cy="750222"/>
          </a:xfrm>
          <a:prstGeom prst="rect">
            <a:avLst/>
          </a:prstGeom>
        </p:spPr>
      </p:pic>
      <p:sp>
        <p:nvSpPr>
          <p:cNvPr id="4" name="Title 3">
            <a:extLst>
              <a:ext uri="{FF2B5EF4-FFF2-40B4-BE49-F238E27FC236}">
                <a16:creationId xmlns:a16="http://schemas.microsoft.com/office/drawing/2014/main" id="{027B93EA-8C88-40EB-AF85-5867122ECAF1}"/>
              </a:ext>
            </a:extLst>
          </p:cNvPr>
          <p:cNvSpPr>
            <a:spLocks noGrp="1"/>
          </p:cNvSpPr>
          <p:nvPr>
            <p:ph type="title"/>
          </p:nvPr>
        </p:nvSpPr>
        <p:spPr/>
        <p:txBody>
          <a:bodyPr>
            <a:normAutofit/>
          </a:bodyPr>
          <a:lstStyle/>
          <a:p>
            <a:r>
              <a:rPr lang="en-BA" dirty="0"/>
              <a:t>Thank you </a:t>
            </a:r>
            <a:r>
              <a:rPr lang="en-BA" dirty="0">
                <a:sym typeface="Wingdings" pitchFamily="2" charset="2"/>
              </a:rPr>
              <a:t> </a:t>
            </a:r>
            <a:endParaRPr lang="en-BA" dirty="0"/>
          </a:p>
        </p:txBody>
      </p:sp>
      <p:sp>
        <p:nvSpPr>
          <p:cNvPr id="5" name="TextBox 4">
            <a:extLst>
              <a:ext uri="{FF2B5EF4-FFF2-40B4-BE49-F238E27FC236}">
                <a16:creationId xmlns:a16="http://schemas.microsoft.com/office/drawing/2014/main" id="{B92DD047-A4FF-4FFF-E3B6-5E8F6A970027}"/>
              </a:ext>
            </a:extLst>
          </p:cNvPr>
          <p:cNvSpPr txBox="1"/>
          <p:nvPr/>
        </p:nvSpPr>
        <p:spPr>
          <a:xfrm>
            <a:off x="950495" y="1690688"/>
            <a:ext cx="1235275" cy="369332"/>
          </a:xfrm>
          <a:prstGeom prst="rect">
            <a:avLst/>
          </a:prstGeom>
          <a:noFill/>
        </p:spPr>
        <p:txBody>
          <a:bodyPr wrap="none" rtlCol="0">
            <a:spAutoFit/>
          </a:bodyPr>
          <a:lstStyle/>
          <a:p>
            <a:r>
              <a:rPr lang="en-BA" dirty="0"/>
              <a:t>Questions?</a:t>
            </a:r>
          </a:p>
        </p:txBody>
      </p:sp>
    </p:spTree>
    <p:extLst>
      <p:ext uri="{BB962C8B-B14F-4D97-AF65-F5344CB8AC3E}">
        <p14:creationId xmlns:p14="http://schemas.microsoft.com/office/powerpoint/2010/main" val="230870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090B-267A-057D-5FA6-507244417994}"/>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A37C90B3-E5C4-CE4B-051F-552C306DB057}"/>
              </a:ext>
            </a:extLst>
          </p:cNvPr>
          <p:cNvSpPr>
            <a:spLocks noGrp="1"/>
          </p:cNvSpPr>
          <p:nvPr>
            <p:ph idx="1"/>
          </p:nvPr>
        </p:nvSpPr>
        <p:spPr/>
        <p:txBody>
          <a:bodyPr>
            <a:normAutofit/>
          </a:bodyPr>
          <a:lstStyle/>
          <a:p>
            <a:r>
              <a:rPr lang="en-GB" sz="1600" dirty="0">
                <a:latin typeface="Times New Roman" panose="02020603050405020304" pitchFamily="18" charset="0"/>
                <a:cs typeface="Times New Roman" panose="02020603050405020304" pitchFamily="18" charset="0"/>
              </a:rPr>
              <a:t>The integration of renewable energy sources into the power grid presents unique challenges due to the </a:t>
            </a:r>
            <a:r>
              <a:rPr lang="en-GB" sz="1600" b="1" dirty="0">
                <a:latin typeface="Times New Roman" panose="02020603050405020304" pitchFamily="18" charset="0"/>
                <a:cs typeface="Times New Roman" panose="02020603050405020304" pitchFamily="18" charset="0"/>
              </a:rPr>
              <a:t>varying nature of power generation and the decentralization of energy sources. </a:t>
            </a:r>
          </a:p>
          <a:p>
            <a:pPr marL="0" indent="0">
              <a:buNone/>
            </a:pPr>
            <a:endParaRPr lang="en-GB" sz="1600" b="1"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Grid stability and efficient energy consumption is crucial. </a:t>
            </a:r>
          </a:p>
          <a:p>
            <a:pPr marL="0" indent="0">
              <a:buNone/>
            </a:pPr>
            <a:endParaRPr lang="en-GB"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A </a:t>
            </a:r>
            <a:r>
              <a:rPr lang="en-GB" sz="1600">
                <a:latin typeface="Times New Roman" panose="02020603050405020304" pitchFamily="18" charset="0"/>
                <a:cs typeface="Times New Roman" panose="02020603050405020304" pitchFamily="18" charset="0"/>
              </a:rPr>
              <a:t>promising solution: </a:t>
            </a:r>
            <a:br>
              <a:rPr lang="en-GB" sz="1600">
                <a:latin typeface="Times New Roman" panose="02020603050405020304" pitchFamily="18" charset="0"/>
                <a:cs typeface="Times New Roman" panose="02020603050405020304" pitchFamily="18" charset="0"/>
              </a:rPr>
            </a:br>
            <a:r>
              <a:rPr lang="en-GB" sz="1600">
                <a:latin typeface="Times New Roman" panose="02020603050405020304" pitchFamily="18" charset="0"/>
                <a:cs typeface="Times New Roman" panose="02020603050405020304" pitchFamily="18" charset="0"/>
              </a:rPr>
              <a:t>DEMAND-SIDE </a:t>
            </a:r>
            <a:r>
              <a:rPr lang="en-GB" sz="1600" dirty="0">
                <a:latin typeface="Times New Roman" panose="02020603050405020304" pitchFamily="18" charset="0"/>
                <a:cs typeface="Times New Roman" panose="02020603050405020304" pitchFamily="18" charset="0"/>
              </a:rPr>
              <a:t>FLEXIBILITY – controlling the electricity usage by consumers and prosumers to improve efficiency. </a:t>
            </a:r>
            <a:endParaRPr lang="en-BA" sz="1600" dirty="0">
              <a:latin typeface="Times New Roman" panose="02020603050405020304" pitchFamily="18" charset="0"/>
              <a:cs typeface="Times New Roman" panose="02020603050405020304" pitchFamily="18" charset="0"/>
            </a:endParaRPr>
          </a:p>
        </p:txBody>
      </p:sp>
      <p:pic>
        <p:nvPicPr>
          <p:cNvPr id="1026" name="Picture 2" descr="A modern power grid with various renewable energy sources like solar panels and wind turbines integrated into it. Smart devices and appliances are connected to the grid, symbolizing their role in energy consumption and optimization. The scene includes houses with solar panels, wind turbines in the background, and a central grid system showing the flow of electricity. The concept of demand-side flexibility is represented by icons or graphics showing controlled and optimized electricity usage by consumers.">
            <a:extLst>
              <a:ext uri="{FF2B5EF4-FFF2-40B4-BE49-F238E27FC236}">
                <a16:creationId xmlns:a16="http://schemas.microsoft.com/office/drawing/2014/main" id="{47F19B36-80DA-028C-FBB6-84F57E77F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66061"/>
            <a:ext cx="4423582" cy="25277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Dark Side of Smart Homes: How IoT Devices Can Turn Against You | by  Staney Joseph 🎖️ | Medium">
            <a:extLst>
              <a:ext uri="{FF2B5EF4-FFF2-40B4-BE49-F238E27FC236}">
                <a16:creationId xmlns:a16="http://schemas.microsoft.com/office/drawing/2014/main" id="{680B6B50-43CB-B371-1057-8F1E6D7C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2" y="4179222"/>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mand Flexibility | Building Technology and Urban Systems">
            <a:extLst>
              <a:ext uri="{FF2B5EF4-FFF2-40B4-BE49-F238E27FC236}">
                <a16:creationId xmlns:a16="http://schemas.microsoft.com/office/drawing/2014/main" id="{54C98DAD-ED19-04BA-A5FF-3DE7C7B03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123" y="4179222"/>
            <a:ext cx="2366178" cy="236617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B1D2B6F-5F8E-B8C0-1A46-F3F7DC08A4AE}"/>
              </a:ext>
            </a:extLst>
          </p:cNvPr>
          <p:cNvSpPr>
            <a:spLocks noGrp="1"/>
          </p:cNvSpPr>
          <p:nvPr>
            <p:ph type="sldNum" sz="quarter" idx="12"/>
          </p:nvPr>
        </p:nvSpPr>
        <p:spPr/>
        <p:txBody>
          <a:bodyPr/>
          <a:lstStyle/>
          <a:p>
            <a:fld id="{EB1FE2A7-77C9-D44D-98BC-ECA3FDE5A77A}" type="slidenum">
              <a:rPr lang="en-BA" smtClean="0"/>
              <a:t>2</a:t>
            </a:fld>
            <a:endParaRPr lang="en-BA"/>
          </a:p>
        </p:txBody>
      </p:sp>
      <p:sp>
        <p:nvSpPr>
          <p:cNvPr id="8" name="AutoShape 10">
            <a:extLst>
              <a:ext uri="{FF2B5EF4-FFF2-40B4-BE49-F238E27FC236}">
                <a16:creationId xmlns:a16="http://schemas.microsoft.com/office/drawing/2014/main" id="{0D60246A-7641-192F-C898-D4B07477CC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A"/>
          </a:p>
        </p:txBody>
      </p:sp>
      <p:pic>
        <p:nvPicPr>
          <p:cNvPr id="12" name="Picture 11">
            <a:extLst>
              <a:ext uri="{FF2B5EF4-FFF2-40B4-BE49-F238E27FC236}">
                <a16:creationId xmlns:a16="http://schemas.microsoft.com/office/drawing/2014/main" id="{5A96F73D-0912-CA8D-70F6-86848A3B0379}"/>
              </a:ext>
            </a:extLst>
          </p:cNvPr>
          <p:cNvPicPr>
            <a:picLocks noChangeAspect="1"/>
          </p:cNvPicPr>
          <p:nvPr/>
        </p:nvPicPr>
        <p:blipFill>
          <a:blip r:embed="rId5"/>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287405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5395-B5DD-3604-B76E-22121F4294CE}"/>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Motivation</a:t>
            </a:r>
          </a:p>
        </p:txBody>
      </p:sp>
      <p:pic>
        <p:nvPicPr>
          <p:cNvPr id="6" name="Content Placeholder 5">
            <a:extLst>
              <a:ext uri="{FF2B5EF4-FFF2-40B4-BE49-F238E27FC236}">
                <a16:creationId xmlns:a16="http://schemas.microsoft.com/office/drawing/2014/main" id="{69501547-64EA-0565-2CD0-47EF3AF70B0E}"/>
              </a:ext>
            </a:extLst>
          </p:cNvPr>
          <p:cNvPicPr>
            <a:picLocks noGrp="1" noChangeAspect="1"/>
          </p:cNvPicPr>
          <p:nvPr>
            <p:ph idx="1"/>
          </p:nvPr>
        </p:nvPicPr>
        <p:blipFill>
          <a:blip r:embed="rId2"/>
          <a:stretch>
            <a:fillRect/>
          </a:stretch>
        </p:blipFill>
        <p:spPr>
          <a:xfrm>
            <a:off x="6814178" y="1756378"/>
            <a:ext cx="4284746" cy="2512110"/>
          </a:xfrm>
        </p:spPr>
      </p:pic>
      <p:cxnSp>
        <p:nvCxnSpPr>
          <p:cNvPr id="8" name="Straight Arrow Connector 7">
            <a:extLst>
              <a:ext uri="{FF2B5EF4-FFF2-40B4-BE49-F238E27FC236}">
                <a16:creationId xmlns:a16="http://schemas.microsoft.com/office/drawing/2014/main" id="{598427D7-DF74-E9B9-2E19-40E6D04C60BC}"/>
              </a:ext>
            </a:extLst>
          </p:cNvPr>
          <p:cNvCxnSpPr>
            <a:cxnSpLocks/>
          </p:cNvCxnSpPr>
          <p:nvPr/>
        </p:nvCxnSpPr>
        <p:spPr>
          <a:xfrm>
            <a:off x="4757886" y="3059045"/>
            <a:ext cx="2056292" cy="22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B0A1711-C2B4-BC0C-AFC6-074C5F67E48B}"/>
              </a:ext>
            </a:extLst>
          </p:cNvPr>
          <p:cNvPicPr>
            <a:picLocks noChangeAspect="1"/>
          </p:cNvPicPr>
          <p:nvPr/>
        </p:nvPicPr>
        <p:blipFill rotWithShape="1">
          <a:blip r:embed="rId3"/>
          <a:srcRect l="11692"/>
          <a:stretch/>
        </p:blipFill>
        <p:spPr>
          <a:xfrm>
            <a:off x="4014040" y="4450269"/>
            <a:ext cx="1686919" cy="2356943"/>
          </a:xfrm>
          <a:prstGeom prst="rect">
            <a:avLst/>
          </a:prstGeom>
        </p:spPr>
      </p:pic>
      <p:pic>
        <p:nvPicPr>
          <p:cNvPr id="17" name="Picture 16">
            <a:extLst>
              <a:ext uri="{FF2B5EF4-FFF2-40B4-BE49-F238E27FC236}">
                <a16:creationId xmlns:a16="http://schemas.microsoft.com/office/drawing/2014/main" id="{5CB58367-37A7-078F-C65A-CFD786B44F3B}"/>
              </a:ext>
            </a:extLst>
          </p:cNvPr>
          <p:cNvPicPr>
            <a:picLocks noChangeAspect="1"/>
          </p:cNvPicPr>
          <p:nvPr/>
        </p:nvPicPr>
        <p:blipFill>
          <a:blip r:embed="rId4"/>
          <a:stretch>
            <a:fillRect/>
          </a:stretch>
        </p:blipFill>
        <p:spPr>
          <a:xfrm>
            <a:off x="5639018" y="5482734"/>
            <a:ext cx="1573292" cy="1386981"/>
          </a:xfrm>
          <a:prstGeom prst="rect">
            <a:avLst/>
          </a:prstGeom>
        </p:spPr>
      </p:pic>
      <p:pic>
        <p:nvPicPr>
          <p:cNvPr id="20" name="Picture 19">
            <a:extLst>
              <a:ext uri="{FF2B5EF4-FFF2-40B4-BE49-F238E27FC236}">
                <a16:creationId xmlns:a16="http://schemas.microsoft.com/office/drawing/2014/main" id="{4C0B70E8-11EE-F6B9-37BE-F786FFDBDF74}"/>
              </a:ext>
            </a:extLst>
          </p:cNvPr>
          <p:cNvPicPr>
            <a:picLocks noChangeAspect="1"/>
          </p:cNvPicPr>
          <p:nvPr/>
        </p:nvPicPr>
        <p:blipFill>
          <a:blip r:embed="rId5"/>
          <a:stretch>
            <a:fillRect/>
          </a:stretch>
        </p:blipFill>
        <p:spPr>
          <a:xfrm>
            <a:off x="6947997" y="4399771"/>
            <a:ext cx="4575188" cy="2292828"/>
          </a:xfrm>
          <a:prstGeom prst="rect">
            <a:avLst/>
          </a:prstGeom>
        </p:spPr>
      </p:pic>
      <p:pic>
        <p:nvPicPr>
          <p:cNvPr id="22" name="Slika 1">
            <a:extLst>
              <a:ext uri="{FF2B5EF4-FFF2-40B4-BE49-F238E27FC236}">
                <a16:creationId xmlns:a16="http://schemas.microsoft.com/office/drawing/2014/main" id="{2B93CC44-36C1-09F7-3BBE-D85F440946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515" t="19516" r="6527"/>
          <a:stretch/>
        </p:blipFill>
        <p:spPr bwMode="auto">
          <a:xfrm>
            <a:off x="206362" y="1594629"/>
            <a:ext cx="4194676" cy="2563033"/>
          </a:xfrm>
          <a:prstGeom prst="rect">
            <a:avLst/>
          </a:prstGeom>
          <a:noFill/>
          <a:ln>
            <a:noFill/>
          </a:ln>
        </p:spPr>
      </p:pic>
      <p:sp>
        <p:nvSpPr>
          <p:cNvPr id="24" name="TextBox 23">
            <a:extLst>
              <a:ext uri="{FF2B5EF4-FFF2-40B4-BE49-F238E27FC236}">
                <a16:creationId xmlns:a16="http://schemas.microsoft.com/office/drawing/2014/main" id="{248CBA27-5285-61FA-F3DA-A512B59526DD}"/>
              </a:ext>
            </a:extLst>
          </p:cNvPr>
          <p:cNvSpPr txBox="1"/>
          <p:nvPr/>
        </p:nvSpPr>
        <p:spPr>
          <a:xfrm>
            <a:off x="531420" y="4282405"/>
            <a:ext cx="3544561" cy="1200329"/>
          </a:xfrm>
          <a:prstGeom prst="rect">
            <a:avLst/>
          </a:prstGeom>
          <a:noFill/>
        </p:spPr>
        <p:txBody>
          <a:bodyPr wrap="none" rtlCol="0">
            <a:spAutoFit/>
          </a:bodyPr>
          <a:lstStyle/>
          <a:p>
            <a:pPr algn="ctr"/>
            <a:r>
              <a:rPr lang="en-BA" dirty="0">
                <a:latin typeface="Times New Roman" panose="02020603050405020304" pitchFamily="18" charset="0"/>
                <a:cs typeface="Times New Roman" panose="02020603050405020304" pitchFamily="18" charset="0"/>
              </a:rPr>
              <a:t>Building – significant DSF potential</a:t>
            </a:r>
          </a:p>
          <a:p>
            <a:pPr algn="ctr"/>
            <a:r>
              <a:rPr lang="en-BA" dirty="0">
                <a:latin typeface="Times New Roman" panose="02020603050405020304" pitchFamily="18" charset="0"/>
                <a:cs typeface="Times New Roman" panose="02020603050405020304" pitchFamily="18" charset="0"/>
              </a:rPr>
              <a:t>Thermal mass</a:t>
            </a:r>
          </a:p>
          <a:p>
            <a:pPr algn="ctr"/>
            <a:r>
              <a:rPr lang="en-BA" dirty="0">
                <a:latin typeface="Times New Roman" panose="02020603050405020304" pitchFamily="18" charset="0"/>
                <a:cs typeface="Times New Roman" panose="02020603050405020304" pitchFamily="18" charset="0"/>
              </a:rPr>
              <a:t>&amp;</a:t>
            </a:r>
          </a:p>
          <a:p>
            <a:pPr algn="ctr"/>
            <a:r>
              <a:rPr lang="en-BA" dirty="0">
                <a:latin typeface="Times New Roman" panose="02020603050405020304" pitchFamily="18" charset="0"/>
                <a:cs typeface="Times New Roman" panose="02020603050405020304" pitchFamily="18" charset="0"/>
              </a:rPr>
              <a:t>HVAC system</a:t>
            </a:r>
          </a:p>
        </p:txBody>
      </p:sp>
      <p:sp>
        <p:nvSpPr>
          <p:cNvPr id="25" name="TextBox 24">
            <a:extLst>
              <a:ext uri="{FF2B5EF4-FFF2-40B4-BE49-F238E27FC236}">
                <a16:creationId xmlns:a16="http://schemas.microsoft.com/office/drawing/2014/main" id="{B654C102-36C2-516A-1F7D-0DB2E5524FED}"/>
              </a:ext>
            </a:extLst>
          </p:cNvPr>
          <p:cNvSpPr txBox="1"/>
          <p:nvPr/>
        </p:nvSpPr>
        <p:spPr>
          <a:xfrm>
            <a:off x="7464112" y="1255763"/>
            <a:ext cx="3608680"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5R1C thermal model, EN ISO 13790</a:t>
            </a:r>
          </a:p>
        </p:txBody>
      </p:sp>
      <p:sp>
        <p:nvSpPr>
          <p:cNvPr id="28" name="Slide Number Placeholder 27">
            <a:extLst>
              <a:ext uri="{FF2B5EF4-FFF2-40B4-BE49-F238E27FC236}">
                <a16:creationId xmlns:a16="http://schemas.microsoft.com/office/drawing/2014/main" id="{C9A71E79-C6A3-DA08-AA9D-23D6856D2A8A}"/>
              </a:ext>
            </a:extLst>
          </p:cNvPr>
          <p:cNvSpPr>
            <a:spLocks noGrp="1"/>
          </p:cNvSpPr>
          <p:nvPr>
            <p:ph type="sldNum" sz="quarter" idx="12"/>
          </p:nvPr>
        </p:nvSpPr>
        <p:spPr/>
        <p:txBody>
          <a:bodyPr/>
          <a:lstStyle/>
          <a:p>
            <a:fld id="{EB1FE2A7-77C9-D44D-98BC-ECA3FDE5A77A}" type="slidenum">
              <a:rPr lang="en-BA" smtClean="0"/>
              <a:t>3</a:t>
            </a:fld>
            <a:endParaRPr lang="en-BA"/>
          </a:p>
        </p:txBody>
      </p:sp>
      <p:pic>
        <p:nvPicPr>
          <p:cNvPr id="31" name="Picture 30">
            <a:extLst>
              <a:ext uri="{FF2B5EF4-FFF2-40B4-BE49-F238E27FC236}">
                <a16:creationId xmlns:a16="http://schemas.microsoft.com/office/drawing/2014/main" id="{EA25F278-416A-14A5-E880-AE72083723E3}"/>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349082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9588-7EE7-C015-D946-1BF18A7DF487}"/>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Neural Ordinary Differential Equations</a:t>
            </a:r>
          </a:p>
        </p:txBody>
      </p:sp>
      <p:sp>
        <p:nvSpPr>
          <p:cNvPr id="12" name="Slide Number Placeholder 11">
            <a:extLst>
              <a:ext uri="{FF2B5EF4-FFF2-40B4-BE49-F238E27FC236}">
                <a16:creationId xmlns:a16="http://schemas.microsoft.com/office/drawing/2014/main" id="{6B6D2DD8-B89A-E2CD-B56C-B6B1AC4DD983}"/>
              </a:ext>
            </a:extLst>
          </p:cNvPr>
          <p:cNvSpPr>
            <a:spLocks noGrp="1"/>
          </p:cNvSpPr>
          <p:nvPr>
            <p:ph type="sldNum" sz="quarter" idx="12"/>
          </p:nvPr>
        </p:nvSpPr>
        <p:spPr/>
        <p:txBody>
          <a:bodyPr/>
          <a:lstStyle/>
          <a:p>
            <a:fld id="{EB1FE2A7-77C9-D44D-98BC-ECA3FDE5A77A}" type="slidenum">
              <a:rPr lang="en-BA" smtClean="0"/>
              <a:t>4</a:t>
            </a:fld>
            <a:endParaRPr lang="en-BA"/>
          </a:p>
        </p:txBody>
      </p:sp>
      <p:pic>
        <p:nvPicPr>
          <p:cNvPr id="16" name="Picture 15">
            <a:extLst>
              <a:ext uri="{FF2B5EF4-FFF2-40B4-BE49-F238E27FC236}">
                <a16:creationId xmlns:a16="http://schemas.microsoft.com/office/drawing/2014/main" id="{B4C5E0BB-886E-3FE4-6DFC-095291AF6826}"/>
              </a:ext>
            </a:extLst>
          </p:cNvPr>
          <p:cNvPicPr>
            <a:picLocks noChangeAspect="1"/>
          </p:cNvPicPr>
          <p:nvPr/>
        </p:nvPicPr>
        <p:blipFill>
          <a:blip r:embed="rId2"/>
          <a:stretch>
            <a:fillRect/>
          </a:stretch>
        </p:blipFill>
        <p:spPr>
          <a:xfrm>
            <a:off x="9560014" y="136525"/>
            <a:ext cx="2471565" cy="750222"/>
          </a:xfrm>
          <a:prstGeom prst="rect">
            <a:avLst/>
          </a:prstGeom>
        </p:spPr>
      </p:pic>
      <p:pic>
        <p:nvPicPr>
          <p:cNvPr id="17" name="Picture 16">
            <a:extLst>
              <a:ext uri="{FF2B5EF4-FFF2-40B4-BE49-F238E27FC236}">
                <a16:creationId xmlns:a16="http://schemas.microsoft.com/office/drawing/2014/main" id="{793975BF-4D31-0FB4-0754-BF3DE5A7DC39}"/>
              </a:ext>
            </a:extLst>
          </p:cNvPr>
          <p:cNvPicPr>
            <a:picLocks noChangeAspect="1"/>
          </p:cNvPicPr>
          <p:nvPr/>
        </p:nvPicPr>
        <p:blipFill rotWithShape="1">
          <a:blip r:embed="rId3"/>
          <a:srcRect l="34488" r="22500"/>
          <a:stretch/>
        </p:blipFill>
        <p:spPr>
          <a:xfrm>
            <a:off x="2957109" y="3088618"/>
            <a:ext cx="2381648" cy="1220991"/>
          </a:xfrm>
          <a:prstGeom prst="rect">
            <a:avLst/>
          </a:prstGeom>
        </p:spPr>
      </p:pic>
      <p:sp>
        <p:nvSpPr>
          <p:cNvPr id="18" name="TextBox 17">
            <a:extLst>
              <a:ext uri="{FF2B5EF4-FFF2-40B4-BE49-F238E27FC236}">
                <a16:creationId xmlns:a16="http://schemas.microsoft.com/office/drawing/2014/main" id="{2CC8DD17-2479-21BF-4222-53BF34BAB197}"/>
              </a:ext>
            </a:extLst>
          </p:cNvPr>
          <p:cNvSpPr txBox="1"/>
          <p:nvPr/>
        </p:nvSpPr>
        <p:spPr>
          <a:xfrm>
            <a:off x="865602" y="1815972"/>
            <a:ext cx="9405139"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powerful deep algorithm that utilizes Neural Networks for inferring the dynamics of the system. </a:t>
            </a:r>
            <a:endParaRPr lang="en-BA" dirty="0"/>
          </a:p>
        </p:txBody>
      </p:sp>
      <p:pic>
        <p:nvPicPr>
          <p:cNvPr id="20" name="Picture 19">
            <a:extLst>
              <a:ext uri="{FF2B5EF4-FFF2-40B4-BE49-F238E27FC236}">
                <a16:creationId xmlns:a16="http://schemas.microsoft.com/office/drawing/2014/main" id="{3618F270-9E4F-6961-E01E-868081B4418B}"/>
              </a:ext>
            </a:extLst>
          </p:cNvPr>
          <p:cNvPicPr>
            <a:picLocks noChangeAspect="1"/>
          </p:cNvPicPr>
          <p:nvPr/>
        </p:nvPicPr>
        <p:blipFill>
          <a:blip r:embed="rId4"/>
          <a:stretch>
            <a:fillRect/>
          </a:stretch>
        </p:blipFill>
        <p:spPr>
          <a:xfrm>
            <a:off x="865602" y="3366085"/>
            <a:ext cx="1925053" cy="554182"/>
          </a:xfrm>
          <a:prstGeom prst="rect">
            <a:avLst/>
          </a:prstGeom>
        </p:spPr>
      </p:pic>
      <p:pic>
        <p:nvPicPr>
          <p:cNvPr id="21" name="Picture 20">
            <a:extLst>
              <a:ext uri="{FF2B5EF4-FFF2-40B4-BE49-F238E27FC236}">
                <a16:creationId xmlns:a16="http://schemas.microsoft.com/office/drawing/2014/main" id="{1CDCBEF3-33DB-BE0E-E7A9-C1CCB1AE4A20}"/>
              </a:ext>
            </a:extLst>
          </p:cNvPr>
          <p:cNvPicPr>
            <a:picLocks noChangeAspect="1"/>
          </p:cNvPicPr>
          <p:nvPr/>
        </p:nvPicPr>
        <p:blipFill rotWithShape="1">
          <a:blip r:embed="rId3"/>
          <a:srcRect r="65234"/>
          <a:stretch/>
        </p:blipFill>
        <p:spPr>
          <a:xfrm>
            <a:off x="3087286" y="4965376"/>
            <a:ext cx="2480885" cy="1573536"/>
          </a:xfrm>
          <a:prstGeom prst="rect">
            <a:avLst/>
          </a:prstGeom>
        </p:spPr>
      </p:pic>
      <p:cxnSp>
        <p:nvCxnSpPr>
          <p:cNvPr id="23" name="Straight Arrow Connector 22">
            <a:extLst>
              <a:ext uri="{FF2B5EF4-FFF2-40B4-BE49-F238E27FC236}">
                <a16:creationId xmlns:a16="http://schemas.microsoft.com/office/drawing/2014/main" id="{89805C62-0FCC-155C-49DD-E301D36D9A24}"/>
              </a:ext>
            </a:extLst>
          </p:cNvPr>
          <p:cNvCxnSpPr>
            <a:cxnSpLocks/>
          </p:cNvCxnSpPr>
          <p:nvPr/>
        </p:nvCxnSpPr>
        <p:spPr>
          <a:xfrm>
            <a:off x="4540336" y="4414688"/>
            <a:ext cx="0" cy="798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2C3DE65-B5DD-3CBE-4D16-5C6D415AB8C9}"/>
              </a:ext>
            </a:extLst>
          </p:cNvPr>
          <p:cNvPicPr>
            <a:picLocks noChangeAspect="1"/>
          </p:cNvPicPr>
          <p:nvPr/>
        </p:nvPicPr>
        <p:blipFill>
          <a:blip r:embed="rId5"/>
          <a:stretch>
            <a:fillRect/>
          </a:stretch>
        </p:blipFill>
        <p:spPr>
          <a:xfrm>
            <a:off x="5826065" y="2660007"/>
            <a:ext cx="4536116" cy="2268058"/>
          </a:xfrm>
          <a:prstGeom prst="rect">
            <a:avLst/>
          </a:prstGeom>
        </p:spPr>
      </p:pic>
      <p:sp>
        <p:nvSpPr>
          <p:cNvPr id="27" name="TextBox 26">
            <a:extLst>
              <a:ext uri="{FF2B5EF4-FFF2-40B4-BE49-F238E27FC236}">
                <a16:creationId xmlns:a16="http://schemas.microsoft.com/office/drawing/2014/main" id="{3698919B-7296-47E5-4560-A4515F273D22}"/>
              </a:ext>
            </a:extLst>
          </p:cNvPr>
          <p:cNvSpPr txBox="1"/>
          <p:nvPr/>
        </p:nvSpPr>
        <p:spPr>
          <a:xfrm>
            <a:off x="6863250" y="4965376"/>
            <a:ext cx="2696764" cy="276999"/>
          </a:xfrm>
          <a:prstGeom prst="rect">
            <a:avLst/>
          </a:prstGeom>
          <a:noFill/>
        </p:spPr>
        <p:txBody>
          <a:bodyPr wrap="none" rtlCol="0">
            <a:spAutoFit/>
          </a:bodyPr>
          <a:lstStyle/>
          <a:p>
            <a:r>
              <a:rPr lang="en-GB" sz="1200" dirty="0">
                <a:hlinkClick r:id="rId6"/>
              </a:rPr>
              <a:t>https://github.com/rtqichen/torchdiffeq</a:t>
            </a:r>
            <a:endParaRPr lang="en-BA" sz="1200" dirty="0"/>
          </a:p>
        </p:txBody>
      </p:sp>
    </p:spTree>
    <p:extLst>
      <p:ext uri="{BB962C8B-B14F-4D97-AF65-F5344CB8AC3E}">
        <p14:creationId xmlns:p14="http://schemas.microsoft.com/office/powerpoint/2010/main" val="397778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9588-7EE7-C015-D946-1BF18A7DF487}"/>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Neural Ordinary Differential Equations</a:t>
            </a:r>
          </a:p>
        </p:txBody>
      </p:sp>
      <p:pic>
        <p:nvPicPr>
          <p:cNvPr id="4" name="Slika 1">
            <a:extLst>
              <a:ext uri="{FF2B5EF4-FFF2-40B4-BE49-F238E27FC236}">
                <a16:creationId xmlns:a16="http://schemas.microsoft.com/office/drawing/2014/main" id="{B57CF197-C318-9092-CA3B-EA07F700A3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515" t="19516" r="6527"/>
          <a:stretch/>
        </p:blipFill>
        <p:spPr bwMode="auto">
          <a:xfrm>
            <a:off x="197967" y="2641744"/>
            <a:ext cx="3070731" cy="1876280"/>
          </a:xfrm>
          <a:prstGeom prst="rect">
            <a:avLst/>
          </a:prstGeom>
          <a:noFill/>
          <a:ln>
            <a:noFill/>
          </a:ln>
        </p:spPr>
      </p:pic>
      <p:pic>
        <p:nvPicPr>
          <p:cNvPr id="5" name="Picture 4">
            <a:extLst>
              <a:ext uri="{FF2B5EF4-FFF2-40B4-BE49-F238E27FC236}">
                <a16:creationId xmlns:a16="http://schemas.microsoft.com/office/drawing/2014/main" id="{F8DECA71-D107-6139-4F2F-2F95228DC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698" y="1979121"/>
            <a:ext cx="6291316" cy="2470235"/>
          </a:xfrm>
          <a:prstGeom prst="rect">
            <a:avLst/>
          </a:prstGeom>
        </p:spPr>
      </p:pic>
      <p:sp>
        <p:nvSpPr>
          <p:cNvPr id="9" name="Left Brace 8">
            <a:extLst>
              <a:ext uri="{FF2B5EF4-FFF2-40B4-BE49-F238E27FC236}">
                <a16:creationId xmlns:a16="http://schemas.microsoft.com/office/drawing/2014/main" id="{C7A92FD3-D322-D0D9-82CC-1359832FEEBA}"/>
              </a:ext>
            </a:extLst>
          </p:cNvPr>
          <p:cNvSpPr/>
          <p:nvPr/>
        </p:nvSpPr>
        <p:spPr>
          <a:xfrm rot="16200000">
            <a:off x="6078950" y="1858517"/>
            <a:ext cx="768626" cy="6087641"/>
          </a:xfrm>
          <a:prstGeom prst="leftBrace">
            <a:avLst>
              <a:gd name="adj1" fmla="val 4454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A"/>
          </a:p>
        </p:txBody>
      </p:sp>
      <p:pic>
        <p:nvPicPr>
          <p:cNvPr id="11" name="Picture 10">
            <a:extLst>
              <a:ext uri="{FF2B5EF4-FFF2-40B4-BE49-F238E27FC236}">
                <a16:creationId xmlns:a16="http://schemas.microsoft.com/office/drawing/2014/main" id="{378ACFB7-5F84-96AB-993A-53B38A49C1E5}"/>
              </a:ext>
            </a:extLst>
          </p:cNvPr>
          <p:cNvPicPr>
            <a:picLocks noChangeAspect="1"/>
          </p:cNvPicPr>
          <p:nvPr/>
        </p:nvPicPr>
        <p:blipFill>
          <a:blip r:embed="rId4"/>
          <a:stretch>
            <a:fillRect/>
          </a:stretch>
        </p:blipFill>
        <p:spPr>
          <a:xfrm>
            <a:off x="3613920" y="5286651"/>
            <a:ext cx="5946094" cy="610257"/>
          </a:xfrm>
          <a:prstGeom prst="rect">
            <a:avLst/>
          </a:prstGeom>
        </p:spPr>
      </p:pic>
      <p:sp>
        <p:nvSpPr>
          <p:cNvPr id="12" name="Slide Number Placeholder 11">
            <a:extLst>
              <a:ext uri="{FF2B5EF4-FFF2-40B4-BE49-F238E27FC236}">
                <a16:creationId xmlns:a16="http://schemas.microsoft.com/office/drawing/2014/main" id="{6B6D2DD8-B89A-E2CD-B56C-B6B1AC4DD983}"/>
              </a:ext>
            </a:extLst>
          </p:cNvPr>
          <p:cNvSpPr>
            <a:spLocks noGrp="1"/>
          </p:cNvSpPr>
          <p:nvPr>
            <p:ph type="sldNum" sz="quarter" idx="12"/>
          </p:nvPr>
        </p:nvSpPr>
        <p:spPr/>
        <p:txBody>
          <a:bodyPr/>
          <a:lstStyle/>
          <a:p>
            <a:fld id="{EB1FE2A7-77C9-D44D-98BC-ECA3FDE5A77A}" type="slidenum">
              <a:rPr lang="en-BA" smtClean="0"/>
              <a:t>5</a:t>
            </a:fld>
            <a:endParaRPr lang="en-BA"/>
          </a:p>
        </p:txBody>
      </p:sp>
      <p:pic>
        <p:nvPicPr>
          <p:cNvPr id="16" name="Picture 15">
            <a:extLst>
              <a:ext uri="{FF2B5EF4-FFF2-40B4-BE49-F238E27FC236}">
                <a16:creationId xmlns:a16="http://schemas.microsoft.com/office/drawing/2014/main" id="{B4C5E0BB-886E-3FE4-6DFC-095291AF6826}"/>
              </a:ext>
            </a:extLst>
          </p:cNvPr>
          <p:cNvPicPr>
            <a:picLocks noChangeAspect="1"/>
          </p:cNvPicPr>
          <p:nvPr/>
        </p:nvPicPr>
        <p:blipFill>
          <a:blip r:embed="rId5"/>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245609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pic>
        <p:nvPicPr>
          <p:cNvPr id="6" name="Picture 5">
            <a:extLst>
              <a:ext uri="{FF2B5EF4-FFF2-40B4-BE49-F238E27FC236}">
                <a16:creationId xmlns:a16="http://schemas.microsoft.com/office/drawing/2014/main" id="{80283D7C-21A9-3E11-5FE8-F4769E5E036A}"/>
              </a:ext>
            </a:extLst>
          </p:cNvPr>
          <p:cNvPicPr>
            <a:picLocks noChangeAspect="1"/>
          </p:cNvPicPr>
          <p:nvPr/>
        </p:nvPicPr>
        <p:blipFill>
          <a:blip r:embed="rId4"/>
          <a:stretch>
            <a:fillRect/>
          </a:stretch>
        </p:blipFill>
        <p:spPr>
          <a:xfrm>
            <a:off x="6620204" y="577096"/>
            <a:ext cx="2730061" cy="420409"/>
          </a:xfrm>
          <a:prstGeom prst="rect">
            <a:avLst/>
          </a:prstGeom>
        </p:spPr>
      </p:pic>
      <p:cxnSp>
        <p:nvCxnSpPr>
          <p:cNvPr id="9" name="Straight Arrow Connector 8">
            <a:extLst>
              <a:ext uri="{FF2B5EF4-FFF2-40B4-BE49-F238E27FC236}">
                <a16:creationId xmlns:a16="http://schemas.microsoft.com/office/drawing/2014/main" id="{B574EA89-2A37-8CA6-5C06-E4EEF014D545}"/>
              </a:ext>
            </a:extLst>
          </p:cNvPr>
          <p:cNvCxnSpPr>
            <a:cxnSpLocks/>
            <a:stCxn id="6" idx="2"/>
          </p:cNvCxnSpPr>
          <p:nvPr/>
        </p:nvCxnSpPr>
        <p:spPr>
          <a:xfrm>
            <a:off x="7985235" y="997505"/>
            <a:ext cx="0" cy="22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4A0AD5-39A9-AD17-B3D8-D1AABDB3E072}"/>
              </a:ext>
            </a:extLst>
          </p:cNvPr>
          <p:cNvSpPr/>
          <p:nvPr/>
        </p:nvSpPr>
        <p:spPr>
          <a:xfrm>
            <a:off x="838200" y="1442257"/>
            <a:ext cx="4007070" cy="922572"/>
          </a:xfrm>
          <a:prstGeom prst="rect">
            <a:avLst/>
          </a:prstGeom>
          <a:noFill/>
          <a:ln w="38100">
            <a:solidFill>
              <a:srgbClr val="5FA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26" name="Picture 25">
            <a:extLst>
              <a:ext uri="{FF2B5EF4-FFF2-40B4-BE49-F238E27FC236}">
                <a16:creationId xmlns:a16="http://schemas.microsoft.com/office/drawing/2014/main" id="{E6AC4A13-E71E-B01B-0A27-273FD690BC51}"/>
              </a:ext>
            </a:extLst>
          </p:cNvPr>
          <p:cNvPicPr>
            <a:picLocks noChangeAspect="1"/>
          </p:cNvPicPr>
          <p:nvPr/>
        </p:nvPicPr>
        <p:blipFill>
          <a:blip r:embed="rId5"/>
          <a:stretch>
            <a:fillRect/>
          </a:stretch>
        </p:blipFill>
        <p:spPr>
          <a:xfrm>
            <a:off x="6514446" y="974310"/>
            <a:ext cx="5178244" cy="3401455"/>
          </a:xfrm>
          <a:prstGeom prst="rect">
            <a:avLst/>
          </a:prstGeom>
        </p:spPr>
      </p:pic>
      <p:pic>
        <p:nvPicPr>
          <p:cNvPr id="29" name="Picture 28">
            <a:extLst>
              <a:ext uri="{FF2B5EF4-FFF2-40B4-BE49-F238E27FC236}">
                <a16:creationId xmlns:a16="http://schemas.microsoft.com/office/drawing/2014/main" id="{2CF97177-4FB0-EACF-D462-E6F36F1E29EA}"/>
              </a:ext>
            </a:extLst>
          </p:cNvPr>
          <p:cNvPicPr>
            <a:picLocks noChangeAspect="1"/>
          </p:cNvPicPr>
          <p:nvPr/>
        </p:nvPicPr>
        <p:blipFill>
          <a:blip r:embed="rId6"/>
          <a:stretch>
            <a:fillRect/>
          </a:stretch>
        </p:blipFill>
        <p:spPr>
          <a:xfrm>
            <a:off x="6378251" y="4562774"/>
            <a:ext cx="4997863" cy="2244697"/>
          </a:xfrm>
          <a:prstGeom prst="rect">
            <a:avLst/>
          </a:prstGeom>
        </p:spPr>
      </p:pic>
      <p:sp>
        <p:nvSpPr>
          <p:cNvPr id="40" name="TextBox 39">
            <a:extLst>
              <a:ext uri="{FF2B5EF4-FFF2-40B4-BE49-F238E27FC236}">
                <a16:creationId xmlns:a16="http://schemas.microsoft.com/office/drawing/2014/main" id="{21D7AC78-F955-32EC-9312-B13BCA08AAAD}"/>
              </a:ext>
            </a:extLst>
          </p:cNvPr>
          <p:cNvSpPr txBox="1"/>
          <p:nvPr/>
        </p:nvSpPr>
        <p:spPr>
          <a:xfrm>
            <a:off x="5471099" y="4182919"/>
            <a:ext cx="5882701" cy="307777"/>
          </a:xfrm>
          <a:prstGeom prst="rect">
            <a:avLst/>
          </a:prstGeom>
          <a:noFill/>
        </p:spPr>
        <p:txBody>
          <a:bodyPr wrap="none" rtlCol="0">
            <a:spAutoFit/>
          </a:bodyPr>
          <a:lstStyle/>
          <a:p>
            <a:r>
              <a:rPr lang="en-GB" sz="1400" u="sng" dirty="0"/>
              <a:t>n</a:t>
            </a:r>
            <a:r>
              <a:rPr lang="en-BA" sz="1400" u="sng" dirty="0"/>
              <a:t>ight-time case___________________________________________________</a:t>
            </a:r>
          </a:p>
        </p:txBody>
      </p:sp>
      <p:cxnSp>
        <p:nvCxnSpPr>
          <p:cNvPr id="42" name="Elbow Connector 41">
            <a:extLst>
              <a:ext uri="{FF2B5EF4-FFF2-40B4-BE49-F238E27FC236}">
                <a16:creationId xmlns:a16="http://schemas.microsoft.com/office/drawing/2014/main" id="{C467969B-0DDA-26E6-F74A-C9185B74B862}"/>
              </a:ext>
            </a:extLst>
          </p:cNvPr>
          <p:cNvCxnSpPr>
            <a:cxnSpLocks/>
            <a:stCxn id="17" idx="3"/>
            <a:endCxn id="6" idx="1"/>
          </p:cNvCxnSpPr>
          <p:nvPr/>
        </p:nvCxnSpPr>
        <p:spPr>
          <a:xfrm flipV="1">
            <a:off x="4845270" y="787301"/>
            <a:ext cx="1774934" cy="1116242"/>
          </a:xfrm>
          <a:prstGeom prst="bentConnector3">
            <a:avLst>
              <a:gd name="adj1" fmla="val 50000"/>
            </a:avLst>
          </a:prstGeom>
          <a:ln>
            <a:solidFill>
              <a:srgbClr val="5FA916"/>
            </a:solidFill>
            <a:tailEnd type="triangle"/>
          </a:ln>
        </p:spPr>
        <p:style>
          <a:lnRef idx="1">
            <a:schemeClr val="accent1"/>
          </a:lnRef>
          <a:fillRef idx="0">
            <a:schemeClr val="accent1"/>
          </a:fillRef>
          <a:effectRef idx="0">
            <a:schemeClr val="accent1"/>
          </a:effectRef>
          <a:fontRef idx="minor">
            <a:schemeClr val="tx1"/>
          </a:fontRef>
        </p:style>
      </p:cxnSp>
      <p:sp>
        <p:nvSpPr>
          <p:cNvPr id="44" name="Slide Number Placeholder 43">
            <a:extLst>
              <a:ext uri="{FF2B5EF4-FFF2-40B4-BE49-F238E27FC236}">
                <a16:creationId xmlns:a16="http://schemas.microsoft.com/office/drawing/2014/main" id="{B5C8B61E-0815-0AC5-9F6B-72919B2EC070}"/>
              </a:ext>
            </a:extLst>
          </p:cNvPr>
          <p:cNvSpPr>
            <a:spLocks noGrp="1"/>
          </p:cNvSpPr>
          <p:nvPr>
            <p:ph type="sldNum" sz="quarter" idx="12"/>
          </p:nvPr>
        </p:nvSpPr>
        <p:spPr/>
        <p:txBody>
          <a:bodyPr/>
          <a:lstStyle/>
          <a:p>
            <a:fld id="{EB1FE2A7-77C9-D44D-98BC-ECA3FDE5A77A}" type="slidenum">
              <a:rPr lang="en-BA" smtClean="0"/>
              <a:t>6</a:t>
            </a:fld>
            <a:endParaRPr lang="en-BA"/>
          </a:p>
        </p:txBody>
      </p:sp>
      <p:pic>
        <p:nvPicPr>
          <p:cNvPr id="49" name="Picture 48">
            <a:extLst>
              <a:ext uri="{FF2B5EF4-FFF2-40B4-BE49-F238E27FC236}">
                <a16:creationId xmlns:a16="http://schemas.microsoft.com/office/drawing/2014/main" id="{519E8653-E41E-9C82-DADB-F3850AAB6A27}"/>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191562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sp>
        <p:nvSpPr>
          <p:cNvPr id="17" name="Rectangle 16">
            <a:extLst>
              <a:ext uri="{FF2B5EF4-FFF2-40B4-BE49-F238E27FC236}">
                <a16:creationId xmlns:a16="http://schemas.microsoft.com/office/drawing/2014/main" id="{014A0AD5-39A9-AD17-B3D8-D1AABDB3E072}"/>
              </a:ext>
            </a:extLst>
          </p:cNvPr>
          <p:cNvSpPr/>
          <p:nvPr/>
        </p:nvSpPr>
        <p:spPr>
          <a:xfrm>
            <a:off x="838200" y="2149311"/>
            <a:ext cx="3930869" cy="1005689"/>
          </a:xfrm>
          <a:prstGeom prst="rect">
            <a:avLst/>
          </a:prstGeom>
          <a:noFill/>
          <a:ln w="38100">
            <a:solidFill>
              <a:srgbClr val="E2D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3" name="Picture 2">
            <a:extLst>
              <a:ext uri="{FF2B5EF4-FFF2-40B4-BE49-F238E27FC236}">
                <a16:creationId xmlns:a16="http://schemas.microsoft.com/office/drawing/2014/main" id="{1A5AEE87-57C7-A496-188F-4D5AF4499380}"/>
              </a:ext>
            </a:extLst>
          </p:cNvPr>
          <p:cNvPicPr>
            <a:picLocks noChangeAspect="1"/>
          </p:cNvPicPr>
          <p:nvPr/>
        </p:nvPicPr>
        <p:blipFill>
          <a:blip r:embed="rId4"/>
          <a:stretch>
            <a:fillRect/>
          </a:stretch>
        </p:blipFill>
        <p:spPr>
          <a:xfrm>
            <a:off x="9077628" y="1805009"/>
            <a:ext cx="3057451" cy="1389750"/>
          </a:xfrm>
          <a:prstGeom prst="rect">
            <a:avLst/>
          </a:prstGeom>
        </p:spPr>
      </p:pic>
      <p:pic>
        <p:nvPicPr>
          <p:cNvPr id="3076" name="Picture 4">
            <a:extLst>
              <a:ext uri="{FF2B5EF4-FFF2-40B4-BE49-F238E27FC236}">
                <a16:creationId xmlns:a16="http://schemas.microsoft.com/office/drawing/2014/main" id="{DF0563B4-1E16-6739-2C61-35387C7E56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12" b="27344"/>
          <a:stretch/>
        </p:blipFill>
        <p:spPr bwMode="auto">
          <a:xfrm>
            <a:off x="9134573" y="3603071"/>
            <a:ext cx="2301768" cy="4865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BF6863-A3E4-B23F-241E-A7CBB1867AF2}"/>
              </a:ext>
            </a:extLst>
          </p:cNvPr>
          <p:cNvSpPr txBox="1"/>
          <p:nvPr/>
        </p:nvSpPr>
        <p:spPr>
          <a:xfrm>
            <a:off x="5864562" y="1172974"/>
            <a:ext cx="6327438"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BUILDING CLASSIFICATION MODELS with synthetic dataset </a:t>
            </a:r>
          </a:p>
        </p:txBody>
      </p:sp>
      <p:cxnSp>
        <p:nvCxnSpPr>
          <p:cNvPr id="13" name="Elbow Connector 12">
            <a:extLst>
              <a:ext uri="{FF2B5EF4-FFF2-40B4-BE49-F238E27FC236}">
                <a16:creationId xmlns:a16="http://schemas.microsoft.com/office/drawing/2014/main" id="{38205A28-7466-25A6-7186-05220F1E6A6C}"/>
              </a:ext>
            </a:extLst>
          </p:cNvPr>
          <p:cNvCxnSpPr>
            <a:stCxn id="17" idx="3"/>
            <a:endCxn id="11" idx="1"/>
          </p:cNvCxnSpPr>
          <p:nvPr/>
        </p:nvCxnSpPr>
        <p:spPr>
          <a:xfrm flipV="1">
            <a:off x="4769069" y="1357640"/>
            <a:ext cx="1095493" cy="1294516"/>
          </a:xfrm>
          <a:prstGeom prst="bentConnector3">
            <a:avLst/>
          </a:prstGeom>
          <a:ln>
            <a:solidFill>
              <a:srgbClr val="BDB0C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9BE02664-786C-ED3B-5B3F-D6D3F212BD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12" b="27344"/>
          <a:stretch/>
        </p:blipFill>
        <p:spPr bwMode="auto">
          <a:xfrm>
            <a:off x="9077628" y="4313380"/>
            <a:ext cx="2415658" cy="5106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3C1EA02-1013-8B5C-CD78-19D27B410A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12" b="27344"/>
          <a:stretch/>
        </p:blipFill>
        <p:spPr bwMode="auto">
          <a:xfrm>
            <a:off x="9096890" y="5095583"/>
            <a:ext cx="2487814" cy="5258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A2C4320-5D77-8096-3E06-4B0CC0B40AD5}"/>
              </a:ext>
            </a:extLst>
          </p:cNvPr>
          <p:cNvPicPr>
            <a:picLocks noChangeAspect="1"/>
          </p:cNvPicPr>
          <p:nvPr/>
        </p:nvPicPr>
        <p:blipFill rotWithShape="1">
          <a:blip r:embed="rId6"/>
          <a:srcRect b="1387"/>
          <a:stretch/>
        </p:blipFill>
        <p:spPr>
          <a:xfrm>
            <a:off x="6119046" y="2149311"/>
            <a:ext cx="2129650" cy="3023423"/>
          </a:xfrm>
          <a:prstGeom prst="rect">
            <a:avLst/>
          </a:prstGeom>
        </p:spPr>
      </p:pic>
      <p:sp>
        <p:nvSpPr>
          <p:cNvPr id="20" name="Right Brace 19">
            <a:extLst>
              <a:ext uri="{FF2B5EF4-FFF2-40B4-BE49-F238E27FC236}">
                <a16:creationId xmlns:a16="http://schemas.microsoft.com/office/drawing/2014/main" id="{A166BD74-97C2-1258-2FEF-0C1197E0B071}"/>
              </a:ext>
            </a:extLst>
          </p:cNvPr>
          <p:cNvSpPr/>
          <p:nvPr/>
        </p:nvSpPr>
        <p:spPr>
          <a:xfrm>
            <a:off x="8339498" y="1956283"/>
            <a:ext cx="590384" cy="3258980"/>
          </a:xfrm>
          <a:prstGeom prst="rightBrace">
            <a:avLst>
              <a:gd name="adj1" fmla="val 61479"/>
              <a:gd name="adj2" fmla="val 249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A"/>
          </a:p>
        </p:txBody>
      </p:sp>
      <p:sp>
        <p:nvSpPr>
          <p:cNvPr id="23" name="Slide Number Placeholder 22">
            <a:extLst>
              <a:ext uri="{FF2B5EF4-FFF2-40B4-BE49-F238E27FC236}">
                <a16:creationId xmlns:a16="http://schemas.microsoft.com/office/drawing/2014/main" id="{FA58B98F-AAD0-EA88-5104-E1A69AA4D9F4}"/>
              </a:ext>
            </a:extLst>
          </p:cNvPr>
          <p:cNvSpPr>
            <a:spLocks noGrp="1"/>
          </p:cNvSpPr>
          <p:nvPr>
            <p:ph type="sldNum" sz="quarter" idx="12"/>
          </p:nvPr>
        </p:nvSpPr>
        <p:spPr/>
        <p:txBody>
          <a:bodyPr/>
          <a:lstStyle/>
          <a:p>
            <a:fld id="{EB1FE2A7-77C9-D44D-98BC-ECA3FDE5A77A}" type="slidenum">
              <a:rPr lang="en-BA" smtClean="0"/>
              <a:t>7</a:t>
            </a:fld>
            <a:endParaRPr lang="en-BA" dirty="0"/>
          </a:p>
        </p:txBody>
      </p:sp>
      <p:pic>
        <p:nvPicPr>
          <p:cNvPr id="28" name="Picture 27">
            <a:extLst>
              <a:ext uri="{FF2B5EF4-FFF2-40B4-BE49-F238E27FC236}">
                <a16:creationId xmlns:a16="http://schemas.microsoft.com/office/drawing/2014/main" id="{3A0FB1E7-4044-525E-3AC2-4741E45AA1DA}"/>
              </a:ext>
            </a:extLst>
          </p:cNvPr>
          <p:cNvPicPr>
            <a:picLocks noChangeAspect="1"/>
          </p:cNvPicPr>
          <p:nvPr/>
        </p:nvPicPr>
        <p:blipFill>
          <a:blip r:embed="rId7"/>
          <a:stretch>
            <a:fillRect/>
          </a:stretch>
        </p:blipFill>
        <p:spPr>
          <a:xfrm>
            <a:off x="9560014" y="136525"/>
            <a:ext cx="2471565" cy="750222"/>
          </a:xfrm>
          <a:prstGeom prst="rect">
            <a:avLst/>
          </a:prstGeom>
        </p:spPr>
      </p:pic>
      <p:pic>
        <p:nvPicPr>
          <p:cNvPr id="30" name="Picture 29">
            <a:extLst>
              <a:ext uri="{FF2B5EF4-FFF2-40B4-BE49-F238E27FC236}">
                <a16:creationId xmlns:a16="http://schemas.microsoft.com/office/drawing/2014/main" id="{44A74771-9340-C905-A9F4-048CF65FB982}"/>
              </a:ext>
            </a:extLst>
          </p:cNvPr>
          <p:cNvPicPr>
            <a:picLocks noChangeAspect="1"/>
          </p:cNvPicPr>
          <p:nvPr/>
        </p:nvPicPr>
        <p:blipFill>
          <a:blip r:embed="rId8"/>
          <a:stretch>
            <a:fillRect/>
          </a:stretch>
        </p:blipFill>
        <p:spPr>
          <a:xfrm>
            <a:off x="6096000" y="5480858"/>
            <a:ext cx="2333280" cy="800739"/>
          </a:xfrm>
          <a:prstGeom prst="rect">
            <a:avLst/>
          </a:prstGeom>
        </p:spPr>
      </p:pic>
      <p:sp>
        <p:nvSpPr>
          <p:cNvPr id="38" name="TextBox 37">
            <a:extLst>
              <a:ext uri="{FF2B5EF4-FFF2-40B4-BE49-F238E27FC236}">
                <a16:creationId xmlns:a16="http://schemas.microsoft.com/office/drawing/2014/main" id="{D1F4D01B-C4E4-E4FF-7E54-5DEED6874A05}"/>
              </a:ext>
            </a:extLst>
          </p:cNvPr>
          <p:cNvSpPr txBox="1"/>
          <p:nvPr/>
        </p:nvSpPr>
        <p:spPr>
          <a:xfrm>
            <a:off x="5792179" y="6356350"/>
            <a:ext cx="5274201" cy="307777"/>
          </a:xfrm>
          <a:prstGeom prst="rect">
            <a:avLst/>
          </a:prstGeom>
          <a:noFill/>
        </p:spPr>
        <p:txBody>
          <a:bodyPr wrap="none" rtlCol="0">
            <a:spAutoFit/>
          </a:bodyPr>
          <a:lstStyle/>
          <a:p>
            <a:r>
              <a:rPr lang="en-BA" sz="1400" dirty="0">
                <a:latin typeface="Times New Roman" panose="02020603050405020304" pitchFamily="18" charset="0"/>
                <a:cs typeface="Times New Roman" panose="02020603050405020304" pitchFamily="18" charset="0"/>
              </a:rPr>
              <a:t>Predict t</a:t>
            </a:r>
            <a:r>
              <a:rPr lang="en-GB" sz="1400" dirty="0">
                <a:latin typeface="Times New Roman" panose="02020603050405020304" pitchFamily="18" charset="0"/>
                <a:cs typeface="Times New Roman" panose="02020603050405020304" pitchFamily="18" charset="0"/>
              </a:rPr>
              <a:t>he</a:t>
            </a:r>
            <a:r>
              <a:rPr lang="en-BA" sz="1400" dirty="0">
                <a:latin typeface="Times New Roman" panose="02020603050405020304" pitchFamily="18" charset="0"/>
                <a:cs typeface="Times New Roman" panose="02020603050405020304" pitchFamily="18" charset="0"/>
              </a:rPr>
              <a:t> range for individual parameters and use them as constraints.</a:t>
            </a:r>
          </a:p>
        </p:txBody>
      </p:sp>
    </p:spTree>
    <p:extLst>
      <p:ext uri="{BB962C8B-B14F-4D97-AF65-F5344CB8AC3E}">
        <p14:creationId xmlns:p14="http://schemas.microsoft.com/office/powerpoint/2010/main" val="300658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sp>
        <p:nvSpPr>
          <p:cNvPr id="17" name="Rectangle 16">
            <a:extLst>
              <a:ext uri="{FF2B5EF4-FFF2-40B4-BE49-F238E27FC236}">
                <a16:creationId xmlns:a16="http://schemas.microsoft.com/office/drawing/2014/main" id="{014A0AD5-39A9-AD17-B3D8-D1AABDB3E072}"/>
              </a:ext>
            </a:extLst>
          </p:cNvPr>
          <p:cNvSpPr/>
          <p:nvPr/>
        </p:nvSpPr>
        <p:spPr>
          <a:xfrm>
            <a:off x="838200" y="2969710"/>
            <a:ext cx="3930869" cy="2389908"/>
          </a:xfrm>
          <a:prstGeom prst="rect">
            <a:avLst/>
          </a:prstGeom>
          <a:noFill/>
          <a:ln w="38100">
            <a:solidFill>
              <a:srgbClr val="0050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TextBox 10">
            <a:extLst>
              <a:ext uri="{FF2B5EF4-FFF2-40B4-BE49-F238E27FC236}">
                <a16:creationId xmlns:a16="http://schemas.microsoft.com/office/drawing/2014/main" id="{33BF6863-A3E4-B23F-241E-A7CBB1867AF2}"/>
              </a:ext>
            </a:extLst>
          </p:cNvPr>
          <p:cNvSpPr txBox="1"/>
          <p:nvPr/>
        </p:nvSpPr>
        <p:spPr>
          <a:xfrm>
            <a:off x="6469237" y="1129050"/>
            <a:ext cx="5446491"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Data collection – Identification Measurement Procedure</a:t>
            </a:r>
          </a:p>
        </p:txBody>
      </p:sp>
      <p:cxnSp>
        <p:nvCxnSpPr>
          <p:cNvPr id="13" name="Elbow Connector 12">
            <a:extLst>
              <a:ext uri="{FF2B5EF4-FFF2-40B4-BE49-F238E27FC236}">
                <a16:creationId xmlns:a16="http://schemas.microsoft.com/office/drawing/2014/main" id="{38205A28-7466-25A6-7186-05220F1E6A6C}"/>
              </a:ext>
            </a:extLst>
          </p:cNvPr>
          <p:cNvCxnSpPr>
            <a:cxnSpLocks/>
            <a:stCxn id="17" idx="3"/>
            <a:endCxn id="11" idx="1"/>
          </p:cNvCxnSpPr>
          <p:nvPr/>
        </p:nvCxnSpPr>
        <p:spPr>
          <a:xfrm flipV="1">
            <a:off x="4769069" y="1313716"/>
            <a:ext cx="1700168" cy="2850948"/>
          </a:xfrm>
          <a:prstGeom prst="bentConnector3">
            <a:avLst/>
          </a:prstGeom>
          <a:ln>
            <a:solidFill>
              <a:srgbClr val="0050EF"/>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BB10F242-357E-7495-591A-10E4E3F96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306" y="1930230"/>
            <a:ext cx="2636320" cy="2234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DDD12D75-07AF-CE00-FAD9-4A5A3CFDE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374" y="1976460"/>
            <a:ext cx="3212912" cy="2188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944EE75-B99D-7054-019D-2DA95E9768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412" b="27344"/>
          <a:stretch/>
        </p:blipFill>
        <p:spPr bwMode="auto">
          <a:xfrm>
            <a:off x="7370240" y="4712620"/>
            <a:ext cx="2970511" cy="627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4A9ACE-ED44-6EB5-E030-6512218478E3}"/>
              </a:ext>
            </a:extLst>
          </p:cNvPr>
          <p:cNvSpPr txBox="1"/>
          <p:nvPr/>
        </p:nvSpPr>
        <p:spPr>
          <a:xfrm>
            <a:off x="7537540" y="5422137"/>
            <a:ext cx="2635909" cy="369332"/>
          </a:xfrm>
          <a:prstGeom prst="rect">
            <a:avLst/>
          </a:prstGeom>
          <a:noFill/>
        </p:spPr>
        <p:txBody>
          <a:bodyPr wrap="square" rtlCol="0">
            <a:spAutoFit/>
          </a:bodyPr>
          <a:lstStyle/>
          <a:p>
            <a:r>
              <a:rPr lang="en-BA" dirty="0">
                <a:latin typeface="Times New Roman" panose="02020603050405020304" pitchFamily="18" charset="0"/>
                <a:cs typeface="Times New Roman" panose="02020603050405020304" pitchFamily="18" charset="0"/>
              </a:rPr>
              <a:t>PARAMETER RANGES</a:t>
            </a:r>
          </a:p>
        </p:txBody>
      </p:sp>
      <p:sp>
        <p:nvSpPr>
          <p:cNvPr id="19" name="TextBox 18">
            <a:extLst>
              <a:ext uri="{FF2B5EF4-FFF2-40B4-BE49-F238E27FC236}">
                <a16:creationId xmlns:a16="http://schemas.microsoft.com/office/drawing/2014/main" id="{9D084E74-E997-B694-14F3-AA7FD62F3DF9}"/>
              </a:ext>
            </a:extLst>
          </p:cNvPr>
          <p:cNvSpPr txBox="1"/>
          <p:nvPr/>
        </p:nvSpPr>
        <p:spPr>
          <a:xfrm>
            <a:off x="6369389" y="1592294"/>
            <a:ext cx="1683923" cy="276999"/>
          </a:xfrm>
          <a:prstGeom prst="rect">
            <a:avLst/>
          </a:prstGeom>
          <a:noFill/>
        </p:spPr>
        <p:txBody>
          <a:bodyPr wrap="none" rtlCol="0">
            <a:spAutoFit/>
          </a:bodyPr>
          <a:lstStyle/>
          <a:p>
            <a:r>
              <a:rPr lang="en-GB" sz="1200" dirty="0"/>
              <a:t>N</a:t>
            </a:r>
            <a:r>
              <a:rPr lang="en-BA" sz="1200" dirty="0"/>
              <a:t>ormal operation night </a:t>
            </a:r>
          </a:p>
        </p:txBody>
      </p:sp>
      <p:sp>
        <p:nvSpPr>
          <p:cNvPr id="20" name="TextBox 19">
            <a:extLst>
              <a:ext uri="{FF2B5EF4-FFF2-40B4-BE49-F238E27FC236}">
                <a16:creationId xmlns:a16="http://schemas.microsoft.com/office/drawing/2014/main" id="{2EB53B71-C66A-8005-D62E-A8356B1F5D2C}"/>
              </a:ext>
            </a:extLst>
          </p:cNvPr>
          <p:cNvSpPr txBox="1"/>
          <p:nvPr/>
        </p:nvSpPr>
        <p:spPr>
          <a:xfrm>
            <a:off x="9021508" y="1552188"/>
            <a:ext cx="1826462" cy="276999"/>
          </a:xfrm>
          <a:prstGeom prst="rect">
            <a:avLst/>
          </a:prstGeom>
          <a:noFill/>
        </p:spPr>
        <p:txBody>
          <a:bodyPr wrap="none" rtlCol="0">
            <a:spAutoFit/>
          </a:bodyPr>
          <a:lstStyle/>
          <a:p>
            <a:r>
              <a:rPr lang="hr-HR" sz="1200" dirty="0" err="1"/>
              <a:t>Constrained</a:t>
            </a:r>
            <a:r>
              <a:rPr lang="hr-HR" sz="1200" dirty="0"/>
              <a:t> </a:t>
            </a:r>
            <a:r>
              <a:rPr lang="hr-HR" sz="1200" dirty="0" err="1"/>
              <a:t>heating</a:t>
            </a:r>
            <a:r>
              <a:rPr lang="hr-HR" sz="1200" dirty="0"/>
              <a:t> </a:t>
            </a:r>
            <a:r>
              <a:rPr lang="hr-HR" sz="1200" dirty="0" err="1"/>
              <a:t>night</a:t>
            </a:r>
            <a:endParaRPr lang="en-BA" sz="1200" dirty="0"/>
          </a:p>
        </p:txBody>
      </p:sp>
      <p:sp>
        <p:nvSpPr>
          <p:cNvPr id="21" name="Right Brace 20">
            <a:extLst>
              <a:ext uri="{FF2B5EF4-FFF2-40B4-BE49-F238E27FC236}">
                <a16:creationId xmlns:a16="http://schemas.microsoft.com/office/drawing/2014/main" id="{00784997-8D73-4688-2FF0-FAFA25B8C23F}"/>
              </a:ext>
            </a:extLst>
          </p:cNvPr>
          <p:cNvSpPr/>
          <p:nvPr/>
        </p:nvSpPr>
        <p:spPr>
          <a:xfrm rot="5400000">
            <a:off x="8617989" y="1563840"/>
            <a:ext cx="475015" cy="5699577"/>
          </a:xfrm>
          <a:prstGeom prst="rightBrace">
            <a:avLst>
              <a:gd name="adj1" fmla="val 59537"/>
              <a:gd name="adj2" fmla="val 50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A"/>
          </a:p>
        </p:txBody>
      </p:sp>
      <p:sp>
        <p:nvSpPr>
          <p:cNvPr id="23" name="Slide Number Placeholder 22">
            <a:extLst>
              <a:ext uri="{FF2B5EF4-FFF2-40B4-BE49-F238E27FC236}">
                <a16:creationId xmlns:a16="http://schemas.microsoft.com/office/drawing/2014/main" id="{8666782D-8E6F-149C-6EE4-E4977A98DE70}"/>
              </a:ext>
            </a:extLst>
          </p:cNvPr>
          <p:cNvSpPr>
            <a:spLocks noGrp="1"/>
          </p:cNvSpPr>
          <p:nvPr>
            <p:ph type="sldNum" sz="quarter" idx="12"/>
          </p:nvPr>
        </p:nvSpPr>
        <p:spPr/>
        <p:txBody>
          <a:bodyPr/>
          <a:lstStyle/>
          <a:p>
            <a:fld id="{EB1FE2A7-77C9-D44D-98BC-ECA3FDE5A77A}" type="slidenum">
              <a:rPr lang="en-BA" smtClean="0"/>
              <a:t>8</a:t>
            </a:fld>
            <a:endParaRPr lang="en-BA"/>
          </a:p>
        </p:txBody>
      </p:sp>
      <p:pic>
        <p:nvPicPr>
          <p:cNvPr id="26" name="Picture 25">
            <a:extLst>
              <a:ext uri="{FF2B5EF4-FFF2-40B4-BE49-F238E27FC236}">
                <a16:creationId xmlns:a16="http://schemas.microsoft.com/office/drawing/2014/main" id="{1EF172E4-906D-4239-AED9-87958C89B476}"/>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220949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sp>
        <p:nvSpPr>
          <p:cNvPr id="17" name="Rectangle 16">
            <a:extLst>
              <a:ext uri="{FF2B5EF4-FFF2-40B4-BE49-F238E27FC236}">
                <a16:creationId xmlns:a16="http://schemas.microsoft.com/office/drawing/2014/main" id="{014A0AD5-39A9-AD17-B3D8-D1AABDB3E072}"/>
              </a:ext>
            </a:extLst>
          </p:cNvPr>
          <p:cNvSpPr/>
          <p:nvPr/>
        </p:nvSpPr>
        <p:spPr>
          <a:xfrm>
            <a:off x="838200" y="5147035"/>
            <a:ext cx="3930869" cy="1478444"/>
          </a:xfrm>
          <a:prstGeom prst="rect">
            <a:avLst/>
          </a:prstGeom>
          <a:noFill/>
          <a:ln w="38100">
            <a:solidFill>
              <a:srgbClr val="E51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TextBox 10">
            <a:extLst>
              <a:ext uri="{FF2B5EF4-FFF2-40B4-BE49-F238E27FC236}">
                <a16:creationId xmlns:a16="http://schemas.microsoft.com/office/drawing/2014/main" id="{33BF6863-A3E4-B23F-241E-A7CBB1867AF2}"/>
              </a:ext>
            </a:extLst>
          </p:cNvPr>
          <p:cNvSpPr txBox="1"/>
          <p:nvPr/>
        </p:nvSpPr>
        <p:spPr>
          <a:xfrm>
            <a:off x="8170341" y="1258390"/>
            <a:ext cx="2121093"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Neural ODE training</a:t>
            </a:r>
          </a:p>
        </p:txBody>
      </p:sp>
      <p:cxnSp>
        <p:nvCxnSpPr>
          <p:cNvPr id="13" name="Elbow Connector 12">
            <a:extLst>
              <a:ext uri="{FF2B5EF4-FFF2-40B4-BE49-F238E27FC236}">
                <a16:creationId xmlns:a16="http://schemas.microsoft.com/office/drawing/2014/main" id="{38205A28-7466-25A6-7186-05220F1E6A6C}"/>
              </a:ext>
            </a:extLst>
          </p:cNvPr>
          <p:cNvCxnSpPr>
            <a:cxnSpLocks/>
            <a:stCxn id="17" idx="3"/>
            <a:endCxn id="11" idx="1"/>
          </p:cNvCxnSpPr>
          <p:nvPr/>
        </p:nvCxnSpPr>
        <p:spPr>
          <a:xfrm flipV="1">
            <a:off x="4769069" y="1443056"/>
            <a:ext cx="3401272" cy="4443201"/>
          </a:xfrm>
          <a:prstGeom prst="bentConnector3">
            <a:avLst>
              <a:gd name="adj1" fmla="val 50000"/>
            </a:avLst>
          </a:prstGeom>
          <a:ln>
            <a:solidFill>
              <a:srgbClr val="E514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F49099D-4EBB-AFD8-1F76-DFFDE55091C3}"/>
              </a:ext>
            </a:extLst>
          </p:cNvPr>
          <p:cNvSpPr/>
          <p:nvPr/>
        </p:nvSpPr>
        <p:spPr>
          <a:xfrm>
            <a:off x="3823669" y="4619196"/>
            <a:ext cx="682258" cy="404724"/>
          </a:xfrm>
          <a:prstGeom prst="rect">
            <a:avLst/>
          </a:prstGeom>
          <a:noFill/>
          <a:ln w="38100">
            <a:solidFill>
              <a:srgbClr val="E51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cxnSp>
        <p:nvCxnSpPr>
          <p:cNvPr id="20" name="Elbow Connector 19">
            <a:extLst>
              <a:ext uri="{FF2B5EF4-FFF2-40B4-BE49-F238E27FC236}">
                <a16:creationId xmlns:a16="http://schemas.microsoft.com/office/drawing/2014/main" id="{AF16000E-9643-1372-924D-F900E72F88DF}"/>
              </a:ext>
            </a:extLst>
          </p:cNvPr>
          <p:cNvCxnSpPr>
            <a:cxnSpLocks/>
          </p:cNvCxnSpPr>
          <p:nvPr/>
        </p:nvCxnSpPr>
        <p:spPr>
          <a:xfrm>
            <a:off x="4504271" y="4821558"/>
            <a:ext cx="2465236" cy="768537"/>
          </a:xfrm>
          <a:prstGeom prst="bentConnector3">
            <a:avLst>
              <a:gd name="adj1" fmla="val 50000"/>
            </a:avLst>
          </a:prstGeom>
          <a:ln>
            <a:solidFill>
              <a:srgbClr val="E514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024E6F0-31C4-63BF-E592-D3CB1A55554E}"/>
              </a:ext>
            </a:extLst>
          </p:cNvPr>
          <p:cNvPicPr>
            <a:picLocks noChangeAspect="1"/>
          </p:cNvPicPr>
          <p:nvPr/>
        </p:nvPicPr>
        <p:blipFill rotWithShape="1">
          <a:blip r:embed="rId4"/>
          <a:srcRect b="8443"/>
          <a:stretch/>
        </p:blipFill>
        <p:spPr>
          <a:xfrm>
            <a:off x="7007618" y="2103966"/>
            <a:ext cx="5179329" cy="3783324"/>
          </a:xfrm>
          <a:prstGeom prst="rect">
            <a:avLst/>
          </a:prstGeom>
        </p:spPr>
      </p:pic>
      <p:sp>
        <p:nvSpPr>
          <p:cNvPr id="23" name="Slide Number Placeholder 22">
            <a:extLst>
              <a:ext uri="{FF2B5EF4-FFF2-40B4-BE49-F238E27FC236}">
                <a16:creationId xmlns:a16="http://schemas.microsoft.com/office/drawing/2014/main" id="{947D1DB7-1017-0B0B-4012-12B24CC6709E}"/>
              </a:ext>
            </a:extLst>
          </p:cNvPr>
          <p:cNvSpPr>
            <a:spLocks noGrp="1"/>
          </p:cNvSpPr>
          <p:nvPr>
            <p:ph type="sldNum" sz="quarter" idx="12"/>
          </p:nvPr>
        </p:nvSpPr>
        <p:spPr/>
        <p:txBody>
          <a:bodyPr/>
          <a:lstStyle/>
          <a:p>
            <a:fld id="{EB1FE2A7-77C9-D44D-98BC-ECA3FDE5A77A}" type="slidenum">
              <a:rPr lang="en-BA" smtClean="0"/>
              <a:t>9</a:t>
            </a:fld>
            <a:endParaRPr lang="en-BA"/>
          </a:p>
        </p:txBody>
      </p:sp>
      <p:pic>
        <p:nvPicPr>
          <p:cNvPr id="26" name="Picture 25">
            <a:extLst>
              <a:ext uri="{FF2B5EF4-FFF2-40B4-BE49-F238E27FC236}">
                <a16:creationId xmlns:a16="http://schemas.microsoft.com/office/drawing/2014/main" id="{6FC0538A-F451-7C8D-1282-EA282BC0BC41}"/>
              </a:ext>
            </a:extLst>
          </p:cNvPr>
          <p:cNvPicPr>
            <a:picLocks noChangeAspect="1"/>
          </p:cNvPicPr>
          <p:nvPr/>
        </p:nvPicPr>
        <p:blipFill>
          <a:blip r:embed="rId5"/>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3436664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1760</TotalTime>
  <Words>382</Words>
  <Application>Microsoft Macintosh PowerPoint</Application>
  <PresentationFormat>Widescreen</PresentationFormat>
  <Paragraphs>86</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Times New Roman</vt:lpstr>
      <vt:lpstr>Wingdings</vt:lpstr>
      <vt:lpstr>Office Theme</vt:lpstr>
      <vt:lpstr>Estimating Household’s Physical Parameters Using  Neural Ordinary Differential Equations</vt:lpstr>
      <vt:lpstr>Motivation</vt:lpstr>
      <vt:lpstr>Motivation</vt:lpstr>
      <vt:lpstr>Neural Ordinary Differential Equations</vt:lpstr>
      <vt:lpstr>Neural Ordinary Differential Equations</vt:lpstr>
      <vt:lpstr>Methodology </vt:lpstr>
      <vt:lpstr>Methodology </vt:lpstr>
      <vt:lpstr>Methodology </vt:lpstr>
      <vt:lpstr>Methodology </vt:lpstr>
      <vt:lpstr>Case Study – results</vt:lpstr>
      <vt:lpstr>Case Study – results</vt:lpstr>
      <vt:lpstr>Future work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Davud Topalovic</dc:creator>
  <cp:lastModifiedBy>Davud Topalovic</cp:lastModifiedBy>
  <cp:revision>14</cp:revision>
  <dcterms:created xsi:type="dcterms:W3CDTF">2024-05-20T07:58:15Z</dcterms:created>
  <dcterms:modified xsi:type="dcterms:W3CDTF">2024-05-21T13:18:38Z</dcterms:modified>
</cp:coreProperties>
</file>